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3640" r:id="rId2"/>
    <p:sldId id="3694" r:id="rId3"/>
    <p:sldId id="3697" r:id="rId4"/>
    <p:sldId id="3700" r:id="rId5"/>
    <p:sldId id="3701" r:id="rId6"/>
    <p:sldId id="3708" r:id="rId7"/>
    <p:sldId id="3702" r:id="rId8"/>
    <p:sldId id="3703" r:id="rId9"/>
    <p:sldId id="3710" r:id="rId10"/>
    <p:sldId id="3711" r:id="rId11"/>
    <p:sldId id="3712" r:id="rId12"/>
    <p:sldId id="3719" r:id="rId13"/>
    <p:sldId id="3716" r:id="rId14"/>
    <p:sldId id="3713" r:id="rId15"/>
    <p:sldId id="3714" r:id="rId16"/>
    <p:sldId id="3715" r:id="rId17"/>
    <p:sldId id="3705" r:id="rId18"/>
    <p:sldId id="3706" r:id="rId19"/>
    <p:sldId id="364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keshi Parnami" initials="SP" lastIdx="1" clrIdx="0">
    <p:extLst>
      <p:ext uri="{19B8F6BF-5375-455C-9EA6-DF929625EA0E}">
        <p15:presenceInfo xmlns:p15="http://schemas.microsoft.com/office/powerpoint/2012/main" userId="S::sparnami@upes.ac.in::61686955-4e93-4ddb-a545-ba82f91d1f9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36FF"/>
    <a:srgbClr val="4AAEFC"/>
    <a:srgbClr val="434ACF"/>
    <a:srgbClr val="BF2CFE"/>
    <a:srgbClr val="46B0FA"/>
    <a:srgbClr val="27D4F8"/>
    <a:srgbClr val="D9FF00"/>
    <a:srgbClr val="E0E600"/>
    <a:srgbClr val="0B2F3E"/>
    <a:srgbClr val="B1B1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31" autoAdjust="0"/>
    <p:restoredTop sz="96327"/>
  </p:normalViewPr>
  <p:slideViewPr>
    <p:cSldViewPr snapToGrid="0" snapToObjects="1">
      <p:cViewPr varScale="1">
        <p:scale>
          <a:sx n="104" d="100"/>
          <a:sy n="104" d="100"/>
        </p:scale>
        <p:origin x="216" y="336"/>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E9D15D-1C13-CC45-BE09-4D54E9A973B4}" type="datetimeFigureOut">
              <a:rPr lang="en-US" smtClean="0"/>
              <a:t>7/30/24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93A8CF-95A7-924D-878B-183116A25DFA}" type="slidenum">
              <a:rPr lang="en-US" smtClean="0"/>
              <a:t>‹#›</a:t>
            </a:fld>
            <a:endParaRPr lang="en-US" dirty="0"/>
          </a:p>
        </p:txBody>
      </p:sp>
    </p:spTree>
    <p:extLst>
      <p:ext uri="{BB962C8B-B14F-4D97-AF65-F5344CB8AC3E}">
        <p14:creationId xmlns:p14="http://schemas.microsoft.com/office/powerpoint/2010/main" val="3923962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FD3D9895-3AFC-9E49-BB6B-D5AF81433D95}" type="datetimeFigureOut">
              <a:rPr lang="en-US" smtClean="0"/>
              <a:t>7/30/24</a:t>
            </a:fld>
            <a:endParaRPr lang="en-US" dirty="0"/>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CF45BD75-B1E6-DE4E-8CD3-58B4BE092B5A}" type="slidenum">
              <a:rPr lang="en-US" smtClean="0"/>
              <a:t>‹#›</a:t>
            </a:fld>
            <a:endParaRPr lang="en-US" dirty="0"/>
          </a:p>
        </p:txBody>
      </p:sp>
    </p:spTree>
    <p:extLst>
      <p:ext uri="{BB962C8B-B14F-4D97-AF65-F5344CB8AC3E}">
        <p14:creationId xmlns:p14="http://schemas.microsoft.com/office/powerpoint/2010/main" val="777713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4240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1703F520-AAB7-4D20-958E-A456239933B0}" type="datetimeFigureOut">
              <a:rPr lang="en-US" smtClean="0"/>
              <a:t>7/30/24</a:t>
            </a:fld>
            <a:endParaRPr lang="en-US" dirty="0"/>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CD3316BF-8A16-4F24-9F8F-9D40354D5A5C}" type="slidenum">
              <a:rPr lang="en-US" smtClean="0"/>
              <a:t>‹#›</a:t>
            </a:fld>
            <a:endParaRPr lang="en-US" dirty="0"/>
          </a:p>
        </p:txBody>
      </p:sp>
    </p:spTree>
    <p:extLst>
      <p:ext uri="{BB962C8B-B14F-4D97-AF65-F5344CB8AC3E}">
        <p14:creationId xmlns:p14="http://schemas.microsoft.com/office/powerpoint/2010/main" val="27373404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userDrawn="1"/>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userDrawn="1"/>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2038464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8895C2-828B-934B-8B58-BBC23AD3665A}"/>
              </a:ext>
            </a:extLst>
          </p:cNvPr>
          <p:cNvSpPr/>
          <p:nvPr/>
        </p:nvSpPr>
        <p:spPr>
          <a:xfrm>
            <a:off x="10668000" y="150471"/>
            <a:ext cx="1381246" cy="68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text, sign, outdoor&#10;&#10;Description automatically generated">
            <a:extLst>
              <a:ext uri="{FF2B5EF4-FFF2-40B4-BE49-F238E27FC236}">
                <a16:creationId xmlns:a16="http://schemas.microsoft.com/office/drawing/2014/main" id="{35C12C04-5CEF-8448-B70C-56FE6AD03CE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04829" y="126108"/>
            <a:ext cx="876170" cy="1491678"/>
          </a:xfrm>
          <a:prstGeom prst="rect">
            <a:avLst/>
          </a:prstGeom>
        </p:spPr>
      </p:pic>
      <p:pic>
        <p:nvPicPr>
          <p:cNvPr id="5" name="Picture 4" descr="A picture containing text, clipart&#10;&#10;Description automatically generated">
            <a:extLst>
              <a:ext uri="{FF2B5EF4-FFF2-40B4-BE49-F238E27FC236}">
                <a16:creationId xmlns:a16="http://schemas.microsoft.com/office/drawing/2014/main" id="{2F2F3CE5-A64B-4B6C-9275-01E87181FAAF}"/>
              </a:ext>
            </a:extLst>
          </p:cNvPr>
          <p:cNvPicPr>
            <a:picLocks noChangeAspect="1"/>
          </p:cNvPicPr>
          <p:nvPr/>
        </p:nvPicPr>
        <p:blipFill>
          <a:blip r:embed="rId3"/>
          <a:stretch>
            <a:fillRect/>
          </a:stretch>
        </p:blipFill>
        <p:spPr>
          <a:xfrm>
            <a:off x="7485017" y="143688"/>
            <a:ext cx="4564228" cy="1474098"/>
          </a:xfrm>
          <a:prstGeom prst="rect">
            <a:avLst/>
          </a:prstGeom>
        </p:spPr>
      </p:pic>
      <p:sp>
        <p:nvSpPr>
          <p:cNvPr id="2" name="TextBox 1"/>
          <p:cNvSpPr txBox="1"/>
          <p:nvPr/>
        </p:nvSpPr>
        <p:spPr>
          <a:xfrm>
            <a:off x="3540035" y="1575576"/>
            <a:ext cx="6701245" cy="923330"/>
          </a:xfrm>
          <a:prstGeom prst="rect">
            <a:avLst/>
          </a:prstGeom>
          <a:noFill/>
        </p:spPr>
        <p:txBody>
          <a:bodyPr wrap="square" rtlCol="0">
            <a:spAutoFit/>
          </a:bodyPr>
          <a:lstStyle/>
          <a:p>
            <a:r>
              <a:rPr lang="en-IN" sz="5400" dirty="0"/>
              <a:t>Major Project</a:t>
            </a:r>
          </a:p>
        </p:txBody>
      </p:sp>
      <p:sp>
        <p:nvSpPr>
          <p:cNvPr id="4" name="TextBox 3"/>
          <p:cNvSpPr txBox="1"/>
          <p:nvPr/>
        </p:nvSpPr>
        <p:spPr>
          <a:xfrm>
            <a:off x="485260" y="2689161"/>
            <a:ext cx="9948555" cy="1569660"/>
          </a:xfrm>
          <a:prstGeom prst="rect">
            <a:avLst/>
          </a:prstGeom>
          <a:noFill/>
        </p:spPr>
        <p:txBody>
          <a:bodyPr wrap="square" rtlCol="0">
            <a:spAutoFit/>
          </a:bodyPr>
          <a:lstStyle/>
          <a:p>
            <a:pPr algn="ctr"/>
            <a:r>
              <a:rPr lang="en-IN" sz="3200" dirty="0"/>
              <a:t>Title:</a:t>
            </a:r>
          </a:p>
          <a:p>
            <a:pPr algn="ctr"/>
            <a:r>
              <a:rPr lang="en-IN" sz="3200" dirty="0">
                <a:latin typeface="Bauhaus 93"/>
              </a:rPr>
              <a:t>Online Voting System</a:t>
            </a:r>
            <a:br>
              <a:rPr lang="en-IN" sz="3200" dirty="0"/>
            </a:br>
            <a:endParaRPr lang="en-IN" sz="3200" dirty="0"/>
          </a:p>
        </p:txBody>
      </p:sp>
      <p:sp>
        <p:nvSpPr>
          <p:cNvPr id="10" name="TextBox 9">
            <a:extLst>
              <a:ext uri="{FF2B5EF4-FFF2-40B4-BE49-F238E27FC236}">
                <a16:creationId xmlns:a16="http://schemas.microsoft.com/office/drawing/2014/main" id="{C2F12844-7D7B-9449-9B33-46EA047F7017}"/>
              </a:ext>
            </a:extLst>
          </p:cNvPr>
          <p:cNvSpPr txBox="1"/>
          <p:nvPr/>
        </p:nvSpPr>
        <p:spPr>
          <a:xfrm>
            <a:off x="260430" y="5145530"/>
            <a:ext cx="6097656" cy="1200329"/>
          </a:xfrm>
          <a:prstGeom prst="rect">
            <a:avLst/>
          </a:prstGeom>
          <a:noFill/>
        </p:spPr>
        <p:txBody>
          <a:bodyPr wrap="square">
            <a:spAutoFit/>
          </a:bodyPr>
          <a:lstStyle/>
          <a:p>
            <a:pPr rtl="0">
              <a:spcBef>
                <a:spcPts val="0"/>
              </a:spcBef>
              <a:spcAft>
                <a:spcPts val="0"/>
              </a:spcAft>
            </a:pPr>
            <a:r>
              <a:rPr lang="en-IN" sz="1800" b="1" i="0" u="none" strike="noStrike" dirty="0">
                <a:solidFill>
                  <a:srgbClr val="000000"/>
                </a:solidFill>
                <a:effectLst/>
                <a:latin typeface="Calibri" panose="020F0502020204030204" pitchFamily="34" charset="0"/>
              </a:rPr>
              <a:t>Presented by: </a:t>
            </a:r>
            <a:r>
              <a:rPr lang="en-IN" sz="1800" b="1" i="0" u="none" strike="noStrike" dirty="0" err="1">
                <a:solidFill>
                  <a:srgbClr val="000000"/>
                </a:solidFill>
                <a:effectLst/>
                <a:latin typeface="Calibri" panose="020F0502020204030204" pitchFamily="34" charset="0"/>
              </a:rPr>
              <a:t>Eshan</a:t>
            </a:r>
            <a:r>
              <a:rPr lang="en-IN" sz="1800" b="1" i="0" u="none" strike="noStrike" dirty="0">
                <a:solidFill>
                  <a:srgbClr val="000000"/>
                </a:solidFill>
                <a:effectLst/>
                <a:latin typeface="Calibri" panose="020F0502020204030204" pitchFamily="34" charset="0"/>
              </a:rPr>
              <a:t> Singh</a:t>
            </a:r>
          </a:p>
          <a:p>
            <a:pPr rtl="0">
              <a:spcBef>
                <a:spcPts val="0"/>
              </a:spcBef>
              <a:spcAft>
                <a:spcPts val="0"/>
              </a:spcAft>
            </a:pPr>
            <a:r>
              <a:rPr lang="en-IN" b="1" dirty="0">
                <a:solidFill>
                  <a:srgbClr val="000000"/>
                </a:solidFill>
                <a:latin typeface="Calibri" panose="020F0502020204030204" pitchFamily="34" charset="0"/>
              </a:rPr>
              <a:t>                          500091330</a:t>
            </a:r>
            <a:endParaRPr lang="en-IN" b="0" dirty="0">
              <a:effectLst/>
            </a:endParaRPr>
          </a:p>
          <a:p>
            <a:br>
              <a:rPr lang="en-IN" dirty="0"/>
            </a:br>
            <a:endParaRPr lang="en-US" dirty="0"/>
          </a:p>
        </p:txBody>
      </p:sp>
      <p:sp>
        <p:nvSpPr>
          <p:cNvPr id="12" name="TextBox 11">
            <a:extLst>
              <a:ext uri="{FF2B5EF4-FFF2-40B4-BE49-F238E27FC236}">
                <a16:creationId xmlns:a16="http://schemas.microsoft.com/office/drawing/2014/main" id="{0581529D-3593-AE4E-9F50-CD8F5082B00A}"/>
              </a:ext>
            </a:extLst>
          </p:cNvPr>
          <p:cNvSpPr txBox="1"/>
          <p:nvPr/>
        </p:nvSpPr>
        <p:spPr>
          <a:xfrm>
            <a:off x="9300541" y="5145530"/>
            <a:ext cx="6097656" cy="1477328"/>
          </a:xfrm>
          <a:prstGeom prst="rect">
            <a:avLst/>
          </a:prstGeom>
          <a:noFill/>
        </p:spPr>
        <p:txBody>
          <a:bodyPr wrap="square">
            <a:spAutoFit/>
          </a:bodyPr>
          <a:lstStyle/>
          <a:p>
            <a:pPr rtl="0">
              <a:spcBef>
                <a:spcPts val="0"/>
              </a:spcBef>
              <a:spcAft>
                <a:spcPts val="0"/>
              </a:spcAft>
            </a:pPr>
            <a:r>
              <a:rPr lang="en-IN" sz="1800" b="1" i="0" u="none" strike="noStrike" dirty="0">
                <a:solidFill>
                  <a:srgbClr val="000000"/>
                </a:solidFill>
                <a:effectLst/>
                <a:latin typeface="Calibri" panose="020F0502020204030204" pitchFamily="34" charset="0"/>
              </a:rPr>
              <a:t>Guided by:</a:t>
            </a:r>
            <a:endParaRPr lang="en-IN" b="0" dirty="0">
              <a:effectLst/>
            </a:endParaRPr>
          </a:p>
          <a:p>
            <a:pPr rtl="0">
              <a:spcBef>
                <a:spcPts val="0"/>
              </a:spcBef>
              <a:spcAft>
                <a:spcPts val="0"/>
              </a:spcAft>
            </a:pPr>
            <a:endParaRPr lang="en-IN" sz="1800" b="0" i="0" u="none" strike="noStrike" dirty="0">
              <a:solidFill>
                <a:srgbClr val="000000"/>
              </a:solidFill>
              <a:effectLst/>
              <a:latin typeface="Calibri" panose="020F0502020204030204" pitchFamily="34" charset="0"/>
            </a:endParaRPr>
          </a:p>
          <a:p>
            <a:pPr rtl="0">
              <a:spcBef>
                <a:spcPts val="0"/>
              </a:spcBef>
              <a:spcAft>
                <a:spcPts val="0"/>
              </a:spcAft>
            </a:pPr>
            <a:r>
              <a:rPr lang="en-IN" sz="1800" b="0" i="0" u="none" strike="noStrike" dirty="0">
                <a:solidFill>
                  <a:srgbClr val="000000"/>
                </a:solidFill>
                <a:effectLst/>
                <a:latin typeface="Calibri" panose="020F0502020204030204" pitchFamily="34" charset="0"/>
              </a:rPr>
              <a:t>School of Computer Science</a:t>
            </a:r>
            <a:endParaRPr lang="en-IN" b="0" dirty="0">
              <a:effectLst/>
            </a:endParaRPr>
          </a:p>
          <a:p>
            <a:br>
              <a:rPr lang="en-IN" dirty="0"/>
            </a:br>
            <a:endParaRPr lang="en-US" dirty="0"/>
          </a:p>
        </p:txBody>
      </p:sp>
    </p:spTree>
    <p:extLst>
      <p:ext uri="{BB962C8B-B14F-4D97-AF65-F5344CB8AC3E}">
        <p14:creationId xmlns:p14="http://schemas.microsoft.com/office/powerpoint/2010/main" val="1627799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6. Methodology (contd.)</a:t>
            </a:r>
            <a:endParaRPr lang="en-IN" sz="3200" b="1" dirty="0">
              <a:solidFill>
                <a:srgbClr val="46B0FA"/>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E49E4F5-A354-304D-B946-AD26352FA9DC}"/>
              </a:ext>
            </a:extLst>
          </p:cNvPr>
          <p:cNvSpPr txBox="1"/>
          <p:nvPr/>
        </p:nvSpPr>
        <p:spPr>
          <a:xfrm>
            <a:off x="325927" y="1524652"/>
            <a:ext cx="10806320" cy="1754326"/>
          </a:xfrm>
          <a:prstGeom prst="rect">
            <a:avLst/>
          </a:prstGeom>
          <a:noFill/>
        </p:spPr>
        <p:txBody>
          <a:bodyPr wrap="square">
            <a:spAutoFit/>
          </a:bodyPr>
          <a:lstStyle/>
          <a:p>
            <a:br>
              <a:rPr lang="en-IN" b="0" dirty="0">
                <a:effectLst/>
              </a:rPr>
            </a:br>
            <a:br>
              <a:rPr lang="en-IN" b="0" dirty="0">
                <a:effectLst/>
              </a:rPr>
            </a:br>
            <a:br>
              <a:rPr lang="en-IN" b="0" dirty="0">
                <a:effectLst/>
              </a:rPr>
            </a:br>
            <a:br>
              <a:rPr lang="en-IN" b="0" dirty="0">
                <a:effectLst/>
              </a:rPr>
            </a:br>
            <a:br>
              <a:rPr lang="en-IN" b="0" dirty="0">
                <a:effectLst/>
              </a:rPr>
            </a:br>
            <a:endParaRPr lang="en-US" dirty="0"/>
          </a:p>
        </p:txBody>
      </p:sp>
      <p:sp>
        <p:nvSpPr>
          <p:cNvPr id="7" name="TextBox 6">
            <a:extLst>
              <a:ext uri="{FF2B5EF4-FFF2-40B4-BE49-F238E27FC236}">
                <a16:creationId xmlns:a16="http://schemas.microsoft.com/office/drawing/2014/main" id="{E14713B3-F0FF-A434-8479-3F247C73EC58}"/>
              </a:ext>
            </a:extLst>
          </p:cNvPr>
          <p:cNvSpPr txBox="1"/>
          <p:nvPr/>
        </p:nvSpPr>
        <p:spPr>
          <a:xfrm>
            <a:off x="431074" y="833401"/>
            <a:ext cx="8719457" cy="3693319"/>
          </a:xfrm>
          <a:prstGeom prst="rect">
            <a:avLst/>
          </a:prstGeom>
          <a:noFill/>
        </p:spPr>
        <p:txBody>
          <a:bodyPr wrap="square">
            <a:spAutoFit/>
          </a:bodyPr>
          <a:lstStyle/>
          <a:p>
            <a:r>
              <a:rPr lang="en-IN" b="1" dirty="0"/>
              <a:t>5. Implementation</a:t>
            </a:r>
          </a:p>
          <a:p>
            <a:r>
              <a:rPr lang="en-IN" b="1" dirty="0"/>
              <a:t>1. Set Up the Development Environment</a:t>
            </a:r>
            <a:r>
              <a:rPr lang="en-IN" dirty="0"/>
              <a:t>:</a:t>
            </a:r>
          </a:p>
          <a:p>
            <a:pPr>
              <a:buFont typeface="Arial" panose="020B0604020202020204" pitchFamily="34" charset="0"/>
              <a:buChar char="•"/>
            </a:pPr>
            <a:r>
              <a:rPr lang="en-IN" dirty="0"/>
              <a:t>Install necessary software (e.g., IDE, database, web server).</a:t>
            </a:r>
          </a:p>
          <a:p>
            <a:r>
              <a:rPr lang="en-IN" b="1" dirty="0"/>
              <a:t>2. Develop the Backend</a:t>
            </a:r>
            <a:r>
              <a:rPr lang="en-IN" dirty="0"/>
              <a:t>:</a:t>
            </a:r>
          </a:p>
          <a:p>
            <a:pPr>
              <a:buFont typeface="Arial" panose="020B0604020202020204" pitchFamily="34" charset="0"/>
              <a:buChar char="•"/>
            </a:pPr>
            <a:r>
              <a:rPr lang="en-IN" dirty="0"/>
              <a:t>Create RESTful APIs for user registration, login, voting, and admin operations.</a:t>
            </a:r>
          </a:p>
          <a:p>
            <a:pPr>
              <a:buFont typeface="Arial" panose="020B0604020202020204" pitchFamily="34" charset="0"/>
              <a:buChar char="•"/>
            </a:pPr>
            <a:r>
              <a:rPr lang="en-IN" dirty="0"/>
              <a:t>Implement authentication and authorization.</a:t>
            </a:r>
          </a:p>
          <a:p>
            <a:r>
              <a:rPr lang="en-IN" b="1" dirty="0"/>
              <a:t>3. Develop the Frontend</a:t>
            </a:r>
            <a:r>
              <a:rPr lang="en-IN" dirty="0"/>
              <a:t>:</a:t>
            </a:r>
          </a:p>
          <a:p>
            <a:pPr>
              <a:buFont typeface="Arial" panose="020B0604020202020204" pitchFamily="34" charset="0"/>
              <a:buChar char="•"/>
            </a:pPr>
            <a:r>
              <a:rPr lang="en-IN" dirty="0"/>
              <a:t>Build the user interface based on the design.</a:t>
            </a:r>
          </a:p>
          <a:p>
            <a:pPr>
              <a:buFont typeface="Arial" panose="020B0604020202020204" pitchFamily="34" charset="0"/>
              <a:buChar char="•"/>
            </a:pPr>
            <a:r>
              <a:rPr lang="en-IN" dirty="0"/>
              <a:t>Integrate with the backend APIs.</a:t>
            </a:r>
          </a:p>
          <a:p>
            <a:r>
              <a:rPr lang="en-IN" b="1" dirty="0"/>
              <a:t>4. Integrate Security Measures</a:t>
            </a:r>
            <a:r>
              <a:rPr lang="en-IN" dirty="0"/>
              <a:t>:</a:t>
            </a:r>
          </a:p>
          <a:p>
            <a:pPr>
              <a:buFont typeface="Arial" panose="020B0604020202020204" pitchFamily="34" charset="0"/>
              <a:buChar char="•"/>
            </a:pPr>
            <a:r>
              <a:rPr lang="en-IN" dirty="0"/>
              <a:t>Implement HTTPS.</a:t>
            </a:r>
          </a:p>
          <a:p>
            <a:pPr>
              <a:buFont typeface="Arial" panose="020B0604020202020204" pitchFamily="34" charset="0"/>
              <a:buChar char="•"/>
            </a:pPr>
            <a:r>
              <a:rPr lang="en-IN" dirty="0"/>
              <a:t>Securely store passwords.</a:t>
            </a:r>
          </a:p>
          <a:p>
            <a:pPr>
              <a:buFont typeface="Arial" panose="020B0604020202020204" pitchFamily="34" charset="0"/>
              <a:buChar char="•"/>
            </a:pPr>
            <a:r>
              <a:rPr lang="en-IN" dirty="0"/>
              <a:t>Validate and sanitize inputs to prevent attacks.</a:t>
            </a:r>
          </a:p>
        </p:txBody>
      </p:sp>
    </p:spTree>
    <p:extLst>
      <p:ext uri="{BB962C8B-B14F-4D97-AF65-F5344CB8AC3E}">
        <p14:creationId xmlns:p14="http://schemas.microsoft.com/office/powerpoint/2010/main" val="3799611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6. Methodology (contd.)</a:t>
            </a:r>
            <a:endParaRPr lang="en-IN" sz="3200" b="1" dirty="0">
              <a:solidFill>
                <a:srgbClr val="46B0FA"/>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ACD59A0-7937-944C-B6DC-50E343DF8E93}"/>
              </a:ext>
            </a:extLst>
          </p:cNvPr>
          <p:cNvSpPr txBox="1"/>
          <p:nvPr/>
        </p:nvSpPr>
        <p:spPr>
          <a:xfrm>
            <a:off x="2703444" y="6147709"/>
            <a:ext cx="6097656" cy="646331"/>
          </a:xfrm>
          <a:prstGeom prst="rect">
            <a:avLst/>
          </a:prstGeom>
          <a:noFill/>
        </p:spPr>
        <p:txBody>
          <a:bodyPr wrap="square">
            <a:spAutoFit/>
          </a:bodyPr>
          <a:lstStyle/>
          <a:p>
            <a:br>
              <a:rPr lang="en-IN" dirty="0"/>
            </a:br>
            <a:endParaRPr lang="en-US" dirty="0"/>
          </a:p>
        </p:txBody>
      </p:sp>
      <p:sp>
        <p:nvSpPr>
          <p:cNvPr id="9" name="TextBox 8">
            <a:extLst>
              <a:ext uri="{FF2B5EF4-FFF2-40B4-BE49-F238E27FC236}">
                <a16:creationId xmlns:a16="http://schemas.microsoft.com/office/drawing/2014/main" id="{03B7D504-8449-F075-50F3-95C85AB69964}"/>
              </a:ext>
            </a:extLst>
          </p:cNvPr>
          <p:cNvSpPr txBox="1"/>
          <p:nvPr/>
        </p:nvSpPr>
        <p:spPr>
          <a:xfrm>
            <a:off x="325927" y="833401"/>
            <a:ext cx="6100354" cy="2585323"/>
          </a:xfrm>
          <a:prstGeom prst="rect">
            <a:avLst/>
          </a:prstGeom>
          <a:noFill/>
        </p:spPr>
        <p:txBody>
          <a:bodyPr wrap="square">
            <a:spAutoFit/>
          </a:bodyPr>
          <a:lstStyle/>
          <a:p>
            <a:r>
              <a:rPr lang="en-IN" b="1" dirty="0"/>
              <a:t>8. Documentation</a:t>
            </a:r>
          </a:p>
          <a:p>
            <a:r>
              <a:rPr lang="en-IN" b="1" dirty="0"/>
              <a:t>1. Technical Documentation</a:t>
            </a:r>
            <a:r>
              <a:rPr lang="en-IN" dirty="0"/>
              <a:t>:</a:t>
            </a:r>
          </a:p>
          <a:p>
            <a:pPr>
              <a:buFont typeface="Arial" panose="020B0604020202020204" pitchFamily="34" charset="0"/>
              <a:buChar char="•"/>
            </a:pPr>
            <a:r>
              <a:rPr lang="en-IN" dirty="0"/>
              <a:t>Include architecture diagrams, API documentation, database schema, etc.</a:t>
            </a:r>
          </a:p>
          <a:p>
            <a:r>
              <a:rPr lang="en-IN" b="1" dirty="0"/>
              <a:t>2. User Manual</a:t>
            </a:r>
            <a:r>
              <a:rPr lang="en-IN" dirty="0"/>
              <a:t>:</a:t>
            </a:r>
          </a:p>
          <a:p>
            <a:pPr>
              <a:buFont typeface="Arial" panose="020B0604020202020204" pitchFamily="34" charset="0"/>
              <a:buChar char="•"/>
            </a:pPr>
            <a:r>
              <a:rPr lang="en-IN" dirty="0"/>
              <a:t>Provide instructions on how to use the system.</a:t>
            </a:r>
          </a:p>
          <a:p>
            <a:r>
              <a:rPr lang="en-IN" b="1" dirty="0"/>
              <a:t>3. Maintenance Guide</a:t>
            </a:r>
            <a:r>
              <a:rPr lang="en-IN" dirty="0"/>
              <a:t>:</a:t>
            </a:r>
          </a:p>
          <a:p>
            <a:pPr>
              <a:buFont typeface="Arial" panose="020B0604020202020204" pitchFamily="34" charset="0"/>
              <a:buChar char="•"/>
            </a:pPr>
            <a:r>
              <a:rPr lang="en-IN" dirty="0"/>
              <a:t>Document procedures for maintaining and updating the system.</a:t>
            </a:r>
          </a:p>
        </p:txBody>
      </p:sp>
    </p:spTree>
    <p:extLst>
      <p:ext uri="{BB962C8B-B14F-4D97-AF65-F5344CB8AC3E}">
        <p14:creationId xmlns:p14="http://schemas.microsoft.com/office/powerpoint/2010/main" val="144737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6. Methodology (contd.)</a:t>
            </a:r>
            <a:endParaRPr lang="en-IN" sz="3200" b="1" dirty="0">
              <a:solidFill>
                <a:srgbClr val="46B0FA"/>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ACD59A0-7937-944C-B6DC-50E343DF8E93}"/>
              </a:ext>
            </a:extLst>
          </p:cNvPr>
          <p:cNvSpPr txBox="1"/>
          <p:nvPr/>
        </p:nvSpPr>
        <p:spPr>
          <a:xfrm>
            <a:off x="2703444" y="6147709"/>
            <a:ext cx="6097656" cy="646331"/>
          </a:xfrm>
          <a:prstGeom prst="rect">
            <a:avLst/>
          </a:prstGeom>
          <a:noFill/>
        </p:spPr>
        <p:txBody>
          <a:bodyPr wrap="square">
            <a:spAutoFit/>
          </a:bodyPr>
          <a:lstStyle/>
          <a:p>
            <a:br>
              <a:rPr lang="en-IN" dirty="0"/>
            </a:br>
            <a:endParaRPr lang="en-US" dirty="0"/>
          </a:p>
        </p:txBody>
      </p:sp>
      <p:sp>
        <p:nvSpPr>
          <p:cNvPr id="4" name="TextBox 3">
            <a:extLst>
              <a:ext uri="{FF2B5EF4-FFF2-40B4-BE49-F238E27FC236}">
                <a16:creationId xmlns:a16="http://schemas.microsoft.com/office/drawing/2014/main" id="{D384FC3D-3DBE-D40D-8FE0-34C849EB9134}"/>
              </a:ext>
            </a:extLst>
          </p:cNvPr>
          <p:cNvSpPr txBox="1"/>
          <p:nvPr/>
        </p:nvSpPr>
        <p:spPr>
          <a:xfrm>
            <a:off x="325927" y="833401"/>
            <a:ext cx="6100354" cy="3139321"/>
          </a:xfrm>
          <a:prstGeom prst="rect">
            <a:avLst/>
          </a:prstGeom>
          <a:noFill/>
        </p:spPr>
        <p:txBody>
          <a:bodyPr wrap="square">
            <a:spAutoFit/>
          </a:bodyPr>
          <a:lstStyle/>
          <a:p>
            <a:r>
              <a:rPr lang="en-IN" b="1" dirty="0"/>
              <a:t>6. Testing</a:t>
            </a:r>
          </a:p>
          <a:p>
            <a:r>
              <a:rPr lang="en-IN" b="1" dirty="0"/>
              <a:t>1. Unit Testing</a:t>
            </a:r>
            <a:r>
              <a:rPr lang="en-IN" dirty="0"/>
              <a:t>:</a:t>
            </a:r>
          </a:p>
          <a:p>
            <a:pPr>
              <a:buFont typeface="Arial" panose="020B0604020202020204" pitchFamily="34" charset="0"/>
              <a:buChar char="•"/>
            </a:pPr>
            <a:r>
              <a:rPr lang="en-IN" dirty="0"/>
              <a:t>Test individual components (e.g., user registration, voting).</a:t>
            </a:r>
          </a:p>
          <a:p>
            <a:r>
              <a:rPr lang="en-IN" b="1" dirty="0"/>
              <a:t>2. Integration Testing</a:t>
            </a:r>
            <a:r>
              <a:rPr lang="en-IN" dirty="0"/>
              <a:t>:</a:t>
            </a:r>
          </a:p>
          <a:p>
            <a:pPr>
              <a:buFont typeface="Arial" panose="020B0604020202020204" pitchFamily="34" charset="0"/>
              <a:buChar char="•"/>
            </a:pPr>
            <a:r>
              <a:rPr lang="en-IN" dirty="0"/>
              <a:t>Test the interaction between different components (e.g., frontend and backend).</a:t>
            </a:r>
          </a:p>
          <a:p>
            <a:r>
              <a:rPr lang="en-IN" b="1" dirty="0"/>
              <a:t>3. System Testing</a:t>
            </a:r>
            <a:r>
              <a:rPr lang="en-IN" dirty="0"/>
              <a:t>:</a:t>
            </a:r>
          </a:p>
          <a:p>
            <a:pPr>
              <a:buFont typeface="Arial" panose="020B0604020202020204" pitchFamily="34" charset="0"/>
              <a:buChar char="•"/>
            </a:pPr>
            <a:r>
              <a:rPr lang="en-IN" dirty="0"/>
              <a:t>Test the entire system for functionality, performance, and security.</a:t>
            </a:r>
          </a:p>
          <a:p>
            <a:r>
              <a:rPr lang="en-IN" b="1" dirty="0"/>
              <a:t>4. User Acceptance Testing (UAT)</a:t>
            </a:r>
            <a:r>
              <a:rPr lang="en-IN" dirty="0"/>
              <a:t>:</a:t>
            </a:r>
          </a:p>
          <a:p>
            <a:pPr>
              <a:buFont typeface="Arial" panose="020B0604020202020204" pitchFamily="34" charset="0"/>
              <a:buChar char="•"/>
            </a:pPr>
            <a:r>
              <a:rPr lang="en-IN" dirty="0"/>
              <a:t>Conduct testing with a small group of users to get feedback.</a:t>
            </a:r>
          </a:p>
        </p:txBody>
      </p:sp>
      <p:sp>
        <p:nvSpPr>
          <p:cNvPr id="6" name="TextBox 5">
            <a:extLst>
              <a:ext uri="{FF2B5EF4-FFF2-40B4-BE49-F238E27FC236}">
                <a16:creationId xmlns:a16="http://schemas.microsoft.com/office/drawing/2014/main" id="{89A0FF2D-71DE-4669-A72E-1BC44EA0F9EB}"/>
              </a:ext>
            </a:extLst>
          </p:cNvPr>
          <p:cNvSpPr txBox="1"/>
          <p:nvPr/>
        </p:nvSpPr>
        <p:spPr>
          <a:xfrm>
            <a:off x="325927" y="4092698"/>
            <a:ext cx="6100354" cy="2585323"/>
          </a:xfrm>
          <a:prstGeom prst="rect">
            <a:avLst/>
          </a:prstGeom>
          <a:noFill/>
        </p:spPr>
        <p:txBody>
          <a:bodyPr wrap="square">
            <a:spAutoFit/>
          </a:bodyPr>
          <a:lstStyle/>
          <a:p>
            <a:r>
              <a:rPr lang="en-IN" b="1" dirty="0"/>
              <a:t>7. Deployment</a:t>
            </a:r>
          </a:p>
          <a:p>
            <a:r>
              <a:rPr lang="en-IN" b="1" dirty="0"/>
              <a:t>1. Set Up the Production Environment</a:t>
            </a:r>
            <a:r>
              <a:rPr lang="en-IN" dirty="0"/>
              <a:t>:</a:t>
            </a:r>
          </a:p>
          <a:p>
            <a:pPr>
              <a:buFont typeface="Arial" panose="020B0604020202020204" pitchFamily="34" charset="0"/>
              <a:buChar char="•"/>
            </a:pPr>
            <a:r>
              <a:rPr lang="en-IN" dirty="0"/>
              <a:t>Configure the web server, database, and security settings.</a:t>
            </a:r>
          </a:p>
          <a:p>
            <a:r>
              <a:rPr lang="en-IN" b="1" dirty="0"/>
              <a:t>2. Deploy the Application</a:t>
            </a:r>
            <a:r>
              <a:rPr lang="en-IN" dirty="0"/>
              <a:t>:</a:t>
            </a:r>
          </a:p>
          <a:p>
            <a:pPr>
              <a:buFont typeface="Arial" panose="020B0604020202020204" pitchFamily="34" charset="0"/>
              <a:buChar char="•"/>
            </a:pPr>
            <a:r>
              <a:rPr lang="en-IN" dirty="0"/>
              <a:t>Deploy the application to a cloud platform (e.g., AWS, Heroku) or an on-premises server.</a:t>
            </a:r>
          </a:p>
          <a:p>
            <a:r>
              <a:rPr lang="en-IN" b="1" dirty="0"/>
              <a:t>3. Perform Post-deployment Testing</a:t>
            </a:r>
            <a:r>
              <a:rPr lang="en-IN" dirty="0"/>
              <a:t>:</a:t>
            </a:r>
          </a:p>
          <a:p>
            <a:pPr>
              <a:buFont typeface="Arial" panose="020B0604020202020204" pitchFamily="34" charset="0"/>
              <a:buChar char="•"/>
            </a:pPr>
            <a:r>
              <a:rPr lang="en-IN" dirty="0"/>
              <a:t>Ensure the system works as expected in the production environment.</a:t>
            </a:r>
          </a:p>
        </p:txBody>
      </p:sp>
    </p:spTree>
    <p:extLst>
      <p:ext uri="{BB962C8B-B14F-4D97-AF65-F5344CB8AC3E}">
        <p14:creationId xmlns:p14="http://schemas.microsoft.com/office/powerpoint/2010/main" val="1653237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7. Implementation</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E9D1F7A-2889-1A09-294A-5554D50A2458}"/>
              </a:ext>
            </a:extLst>
          </p:cNvPr>
          <p:cNvPicPr>
            <a:picLocks noChangeAspect="1"/>
          </p:cNvPicPr>
          <p:nvPr/>
        </p:nvPicPr>
        <p:blipFill>
          <a:blip r:embed="rId2"/>
          <a:stretch>
            <a:fillRect/>
          </a:stretch>
        </p:blipFill>
        <p:spPr>
          <a:xfrm>
            <a:off x="227072" y="1516451"/>
            <a:ext cx="6120155" cy="3825097"/>
          </a:xfrm>
          <a:prstGeom prst="rect">
            <a:avLst/>
          </a:prstGeom>
        </p:spPr>
      </p:pic>
      <p:pic>
        <p:nvPicPr>
          <p:cNvPr id="8" name="Picture 7">
            <a:extLst>
              <a:ext uri="{FF2B5EF4-FFF2-40B4-BE49-F238E27FC236}">
                <a16:creationId xmlns:a16="http://schemas.microsoft.com/office/drawing/2014/main" id="{FC4629E8-9649-31B2-E536-85816EB7CBED}"/>
              </a:ext>
            </a:extLst>
          </p:cNvPr>
          <p:cNvPicPr>
            <a:picLocks noChangeAspect="1"/>
          </p:cNvPicPr>
          <p:nvPr/>
        </p:nvPicPr>
        <p:blipFill>
          <a:blip r:embed="rId3"/>
          <a:stretch>
            <a:fillRect/>
          </a:stretch>
        </p:blipFill>
        <p:spPr>
          <a:xfrm>
            <a:off x="6454345" y="1516450"/>
            <a:ext cx="5501773" cy="3825097"/>
          </a:xfrm>
          <a:prstGeom prst="rect">
            <a:avLst/>
          </a:prstGeom>
        </p:spPr>
      </p:pic>
    </p:spTree>
    <p:extLst>
      <p:ext uri="{BB962C8B-B14F-4D97-AF65-F5344CB8AC3E}">
        <p14:creationId xmlns:p14="http://schemas.microsoft.com/office/powerpoint/2010/main" val="1900634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7. Implementation</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3221ADB-42B4-76C1-91CB-047A9185F1CD}"/>
              </a:ext>
            </a:extLst>
          </p:cNvPr>
          <p:cNvPicPr>
            <a:picLocks noChangeAspect="1"/>
          </p:cNvPicPr>
          <p:nvPr/>
        </p:nvPicPr>
        <p:blipFill>
          <a:blip r:embed="rId2"/>
          <a:stretch>
            <a:fillRect/>
          </a:stretch>
        </p:blipFill>
        <p:spPr>
          <a:xfrm>
            <a:off x="201828" y="1568537"/>
            <a:ext cx="6269818" cy="3918636"/>
          </a:xfrm>
          <a:prstGeom prst="rect">
            <a:avLst/>
          </a:prstGeom>
        </p:spPr>
      </p:pic>
    </p:spTree>
    <p:extLst>
      <p:ext uri="{BB962C8B-B14F-4D97-AF65-F5344CB8AC3E}">
        <p14:creationId xmlns:p14="http://schemas.microsoft.com/office/powerpoint/2010/main" val="146036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7. Implementation</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548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7. Implementation</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58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22501"/>
            <a:ext cx="7530363" cy="584775"/>
          </a:xfrm>
          <a:prstGeom prst="rect">
            <a:avLst/>
          </a:prstGeom>
          <a:noFill/>
        </p:spPr>
        <p:txBody>
          <a:bodyPr wrap="square" rtlCol="0">
            <a:spAutoFit/>
          </a:bodyPr>
          <a:lstStyle/>
          <a:p>
            <a:r>
              <a:rPr lang="en-IN" sz="3200" b="1" dirty="0">
                <a:solidFill>
                  <a:srgbClr val="46B0FA"/>
                </a:solidFill>
                <a:latin typeface="Arial" panose="020B0604020202020204" pitchFamily="34" charset="0"/>
                <a:cs typeface="Arial" panose="020B0604020202020204" pitchFamily="34" charset="0"/>
              </a:rPr>
              <a:t>8. Objectives Covered</a:t>
            </a:r>
          </a:p>
        </p:txBody>
      </p:sp>
      <p:sp>
        <p:nvSpPr>
          <p:cNvPr id="5" name="Rectangle 1">
            <a:extLst>
              <a:ext uri="{FF2B5EF4-FFF2-40B4-BE49-F238E27FC236}">
                <a16:creationId xmlns:a16="http://schemas.microsoft.com/office/drawing/2014/main" id="{73565A42-7608-1646-8497-F4569B2A1E48}"/>
              </a:ext>
            </a:extLst>
          </p:cNvPr>
          <p:cNvSpPr>
            <a:spLocks noChangeArrowheads="1"/>
          </p:cNvSpPr>
          <p:nvPr/>
        </p:nvSpPr>
        <p:spPr bwMode="auto">
          <a:xfrm>
            <a:off x="2238375" y="26352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Table 6">
            <a:extLst>
              <a:ext uri="{FF2B5EF4-FFF2-40B4-BE49-F238E27FC236}">
                <a16:creationId xmlns:a16="http://schemas.microsoft.com/office/drawing/2014/main" id="{95957F14-186C-0A10-68A4-81274A3C8AF3}"/>
              </a:ext>
            </a:extLst>
          </p:cNvPr>
          <p:cNvGraphicFramePr>
            <a:graphicFrameLocks noGrp="1"/>
          </p:cNvGraphicFramePr>
          <p:nvPr>
            <p:extLst>
              <p:ext uri="{D42A27DB-BD31-4B8C-83A1-F6EECF244321}">
                <p14:modId xmlns:p14="http://schemas.microsoft.com/office/powerpoint/2010/main" val="994439208"/>
              </p:ext>
            </p:extLst>
          </p:nvPr>
        </p:nvGraphicFramePr>
        <p:xfrm>
          <a:off x="206375" y="1205231"/>
          <a:ext cx="8128000" cy="51206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679417862"/>
                    </a:ext>
                  </a:extLst>
                </a:gridCol>
                <a:gridCol w="4064000">
                  <a:extLst>
                    <a:ext uri="{9D8B030D-6E8A-4147-A177-3AD203B41FA5}">
                      <a16:colId xmlns:a16="http://schemas.microsoft.com/office/drawing/2014/main" val="2245367540"/>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sng" dirty="0">
                          <a:solidFill>
                            <a:srgbClr val="000000"/>
                          </a:solidFill>
                          <a:effectLst/>
                          <a:latin typeface="Calibri" panose="020F0502020204030204" pitchFamily="34" charset="0"/>
                        </a:rPr>
                        <a:t>Objectives</a:t>
                      </a:r>
                      <a:endParaRPr lang="en-IN" dirty="0">
                        <a:effectLst/>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sng" dirty="0">
                          <a:solidFill>
                            <a:srgbClr val="000000"/>
                          </a:solidFill>
                          <a:effectLst/>
                          <a:latin typeface="Calibri" panose="020F0502020204030204" pitchFamily="34" charset="0"/>
                        </a:rPr>
                        <a:t>Status</a:t>
                      </a:r>
                      <a:endParaRPr lang="en-IN" dirty="0">
                        <a:effectLst/>
                      </a:endParaRPr>
                    </a:p>
                    <a:p>
                      <a:endParaRPr lang="en-US" dirty="0"/>
                    </a:p>
                  </a:txBody>
                  <a:tcPr/>
                </a:tc>
                <a:extLst>
                  <a:ext uri="{0D108BD9-81ED-4DB2-BD59-A6C34878D82A}">
                    <a16:rowId xmlns:a16="http://schemas.microsoft.com/office/drawing/2014/main" val="645922215"/>
                  </a:ext>
                </a:extLst>
              </a:tr>
              <a:tr h="370840">
                <a:tc>
                  <a:txBody>
                    <a:bodyPr/>
                    <a:lstStyle/>
                    <a:p>
                      <a:r>
                        <a:rPr lang="en-IN" sz="1400" b="0" i="0" u="none" strike="noStrike" dirty="0">
                          <a:solidFill>
                            <a:srgbClr val="000000"/>
                          </a:solidFill>
                          <a:effectLst/>
                          <a:latin typeface="Calibri" panose="020F0502020204030204" pitchFamily="34" charset="0"/>
                        </a:rPr>
                        <a:t> </a:t>
                      </a:r>
                      <a:r>
                        <a:rPr lang="en-IN" b="1" i="0" dirty="0">
                          <a:effectLst/>
                          <a:latin typeface="Söhne"/>
                        </a:rPr>
                        <a:t>Objective - Replacing Traditional System</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19715268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 </a:t>
                      </a:r>
                      <a:r>
                        <a:rPr lang="en-IN" sz="1800" b="1" i="0" dirty="0">
                          <a:effectLst/>
                          <a:latin typeface="Söhne"/>
                        </a:rPr>
                        <a:t>Efficiency</a:t>
                      </a:r>
                      <a:endParaRPr lang="en-IN"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299157494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dirty="0">
                          <a:effectLst/>
                          <a:latin typeface="Söhne"/>
                        </a:rPr>
                        <a:t>Reliability</a:t>
                      </a:r>
                      <a:endParaRPr lang="en-IN"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14498345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dirty="0">
                          <a:effectLst/>
                          <a:latin typeface="Söhne"/>
                        </a:rPr>
                        <a:t>Speed</a:t>
                      </a:r>
                      <a:endParaRPr lang="en-IN"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2187586836"/>
                  </a:ext>
                </a:extLst>
              </a:tr>
              <a:tr h="370840">
                <a:tc>
                  <a:txBody>
                    <a:bodyPr/>
                    <a:lstStyle/>
                    <a:p>
                      <a:r>
                        <a:rPr lang="en-IN" sz="1800" b="1" i="0" dirty="0">
                          <a:effectLst/>
                          <a:latin typeface="Söhne"/>
                        </a:rPr>
                        <a:t>Authentication via SMS </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807653651"/>
                  </a:ext>
                </a:extLst>
              </a:tr>
              <a:tr h="370840">
                <a:tc>
                  <a:txBody>
                    <a:bodyPr/>
                    <a:lstStyle/>
                    <a:p>
                      <a:r>
                        <a:rPr lang="en-IN" b="1" i="0" dirty="0">
                          <a:effectLst/>
                          <a:latin typeface="Söhne"/>
                        </a:rPr>
                        <a:t>Confirmation via OTP</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9568927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effectLst/>
                          <a:latin typeface="Söhne"/>
                        </a:rPr>
                        <a:t>Database Management</a:t>
                      </a:r>
                      <a:endParaRPr lang="en-IN"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a:solidFill>
                            <a:srgbClr val="000000"/>
                          </a:solidFill>
                          <a:effectLst/>
                          <a:latin typeface="Calibri" panose="020F0502020204030204" pitchFamily="34" charset="0"/>
                        </a:rPr>
                        <a:t>Completed</a:t>
                      </a:r>
                      <a:endParaRPr lang="en-IN" dirty="0">
                        <a:effectLst/>
                      </a:endParaRPr>
                    </a:p>
                    <a:p>
                      <a:endParaRPr lang="en-US" dirty="0"/>
                    </a:p>
                  </a:txBody>
                  <a:tcPr/>
                </a:tc>
                <a:extLst>
                  <a:ext uri="{0D108BD9-81ED-4DB2-BD59-A6C34878D82A}">
                    <a16:rowId xmlns:a16="http://schemas.microsoft.com/office/drawing/2014/main" val="482564173"/>
                  </a:ext>
                </a:extLst>
              </a:tr>
            </a:tbl>
          </a:graphicData>
        </a:graphic>
      </p:graphicFrame>
    </p:spTree>
    <p:extLst>
      <p:ext uri="{BB962C8B-B14F-4D97-AF65-F5344CB8AC3E}">
        <p14:creationId xmlns:p14="http://schemas.microsoft.com/office/powerpoint/2010/main" val="38714161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IN" sz="3200" b="1" dirty="0">
                <a:solidFill>
                  <a:srgbClr val="46B0FA"/>
                </a:solidFill>
                <a:latin typeface="Arial" panose="020B0604020202020204" pitchFamily="34" charset="0"/>
                <a:cs typeface="Arial" panose="020B0604020202020204" pitchFamily="34" charset="0"/>
              </a:rPr>
              <a:t>9. References</a:t>
            </a:r>
          </a:p>
        </p:txBody>
      </p:sp>
      <p:sp>
        <p:nvSpPr>
          <p:cNvPr id="5" name="TextBox 4">
            <a:extLst>
              <a:ext uri="{FF2B5EF4-FFF2-40B4-BE49-F238E27FC236}">
                <a16:creationId xmlns:a16="http://schemas.microsoft.com/office/drawing/2014/main" id="{C7E137D0-E94E-7146-8386-1A7FB5C0ABDC}"/>
              </a:ext>
            </a:extLst>
          </p:cNvPr>
          <p:cNvSpPr txBox="1"/>
          <p:nvPr/>
        </p:nvSpPr>
        <p:spPr>
          <a:xfrm>
            <a:off x="650542" y="1166842"/>
            <a:ext cx="10021129" cy="1754326"/>
          </a:xfrm>
          <a:prstGeom prst="rect">
            <a:avLst/>
          </a:prstGeom>
          <a:noFill/>
        </p:spPr>
        <p:txBody>
          <a:bodyPr wrap="square">
            <a:spAutoFit/>
          </a:bodyPr>
          <a:lstStyle/>
          <a:p>
            <a:r>
              <a:rPr lang="en-IN" sz="1800" dirty="0">
                <a:effectLst/>
                <a:latin typeface="Times New Roman" panose="02020603050405020304" pitchFamily="18" charset="0"/>
              </a:rPr>
              <a:t>[1] https://www.w3schools.com</a:t>
            </a:r>
            <a:endParaRPr lang="en-IN" dirty="0"/>
          </a:p>
          <a:p>
            <a:r>
              <a:rPr lang="en-IN" sz="1800" dirty="0">
                <a:effectLst/>
                <a:latin typeface="Times New Roman" panose="02020603050405020304" pitchFamily="18" charset="0"/>
              </a:rPr>
              <a:t>[2] https://</a:t>
            </a:r>
            <a:r>
              <a:rPr lang="en-IN" sz="1800" dirty="0" err="1">
                <a:effectLst/>
                <a:latin typeface="Times New Roman" panose="02020603050405020304" pitchFamily="18" charset="0"/>
              </a:rPr>
              <a:t>en.wikipedia.org</a:t>
            </a:r>
            <a:r>
              <a:rPr lang="en-IN" sz="1800" dirty="0">
                <a:effectLst/>
                <a:latin typeface="Times New Roman" panose="02020603050405020304" pitchFamily="18" charset="0"/>
              </a:rPr>
              <a:t>/wiki/</a:t>
            </a:r>
            <a:r>
              <a:rPr lang="en-IN" sz="1800" dirty="0" err="1">
                <a:effectLst/>
                <a:latin typeface="Times New Roman" panose="02020603050405020304" pitchFamily="18" charset="0"/>
              </a:rPr>
              <a:t>Electronic_voting</a:t>
            </a:r>
            <a:r>
              <a:rPr lang="en-IN" sz="1800" dirty="0">
                <a:effectLst/>
                <a:latin typeface="Times New Roman" panose="02020603050405020304" pitchFamily="18" charset="0"/>
              </a:rPr>
              <a:t> </a:t>
            </a:r>
            <a:endParaRPr lang="en-IN" dirty="0"/>
          </a:p>
          <a:p>
            <a:r>
              <a:rPr lang="en-IN" dirty="0"/>
              <a:t>[3]https://</a:t>
            </a:r>
            <a:r>
              <a:rPr lang="en-IN" dirty="0" err="1"/>
              <a:t>www.eac.gov</a:t>
            </a:r>
            <a:r>
              <a:rPr lang="en-IN" dirty="0"/>
              <a:t>/</a:t>
            </a:r>
          </a:p>
          <a:p>
            <a:r>
              <a:rPr lang="en-IN" dirty="0"/>
              <a:t>[4]https://</a:t>
            </a:r>
            <a:r>
              <a:rPr lang="en-IN" dirty="0" err="1"/>
              <a:t>dl.acm.org</a:t>
            </a:r>
            <a:r>
              <a:rPr lang="en-IN" dirty="0"/>
              <a:t>/</a:t>
            </a:r>
            <a:br>
              <a:rPr lang="en-IN" dirty="0"/>
            </a:br>
            <a:r>
              <a:rPr lang="en-IN" dirty="0"/>
              <a:t>[5]https://</a:t>
            </a:r>
            <a:r>
              <a:rPr lang="en-IN" dirty="0" err="1"/>
              <a:t>www.javatpoint.com</a:t>
            </a:r>
            <a:br>
              <a:rPr lang="en-IN" b="0" dirty="0">
                <a:effectLst/>
              </a:rPr>
            </a:br>
            <a:r>
              <a:rPr lang="en-IN" b="0" dirty="0">
                <a:effectLst/>
              </a:rPr>
              <a:t>[6]https://</a:t>
            </a:r>
            <a:r>
              <a:rPr lang="en-IN" b="0" dirty="0" err="1">
                <a:effectLst/>
              </a:rPr>
              <a:t>www.tutorialspoint.com</a:t>
            </a:r>
            <a:r>
              <a:rPr lang="en-IN" b="0" dirty="0">
                <a:effectLst/>
              </a:rPr>
              <a:t>/Deadlock-in-Java-Multithreading</a:t>
            </a:r>
            <a:endParaRPr lang="en-US" dirty="0"/>
          </a:p>
        </p:txBody>
      </p:sp>
    </p:spTree>
    <p:extLst>
      <p:ext uri="{BB962C8B-B14F-4D97-AF65-F5344CB8AC3E}">
        <p14:creationId xmlns:p14="http://schemas.microsoft.com/office/powerpoint/2010/main" val="1359081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9D82EA-6098-704F-AD4D-D13A499C492D}"/>
              </a:ext>
            </a:extLst>
          </p:cNvPr>
          <p:cNvSpPr txBox="1"/>
          <p:nvPr/>
        </p:nvSpPr>
        <p:spPr>
          <a:xfrm>
            <a:off x="1895294" y="3601496"/>
            <a:ext cx="8401412" cy="1200329"/>
          </a:xfrm>
          <a:prstGeom prst="rect">
            <a:avLst/>
          </a:prstGeom>
          <a:noFill/>
        </p:spPr>
        <p:txBody>
          <a:bodyPr wrap="square" rtlCol="0">
            <a:spAutoFit/>
          </a:bodyPr>
          <a:lstStyle/>
          <a:p>
            <a:pPr algn="ctr"/>
            <a:r>
              <a:rPr lang="en-US" sz="7200" b="1" dirty="0">
                <a:solidFill>
                  <a:srgbClr val="46B0FA"/>
                </a:solidFill>
                <a:latin typeface="Arial" panose="020B0604020202020204" pitchFamily="34" charset="0"/>
                <a:cs typeface="Arial" panose="020B0604020202020204" pitchFamily="34" charset="0"/>
              </a:rPr>
              <a:t>Thank You</a:t>
            </a:r>
            <a:endParaRPr lang="en-IN" sz="7200" b="1" dirty="0">
              <a:solidFill>
                <a:srgbClr val="46B0FA"/>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B7FBB1AB-6227-0A49-9677-D759BB97E908}"/>
              </a:ext>
            </a:extLst>
          </p:cNvPr>
          <p:cNvSpPr/>
          <p:nvPr/>
        </p:nvSpPr>
        <p:spPr>
          <a:xfrm>
            <a:off x="10668000" y="150471"/>
            <a:ext cx="1381246" cy="68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text, clipart&#10;&#10;Description automatically generated">
            <a:extLst>
              <a:ext uri="{FF2B5EF4-FFF2-40B4-BE49-F238E27FC236}">
                <a16:creationId xmlns:a16="http://schemas.microsoft.com/office/drawing/2014/main" id="{B3B91EF5-66BF-4A12-80C1-98869846E0D6}"/>
              </a:ext>
            </a:extLst>
          </p:cNvPr>
          <p:cNvPicPr>
            <a:picLocks noChangeAspect="1"/>
          </p:cNvPicPr>
          <p:nvPr/>
        </p:nvPicPr>
        <p:blipFill>
          <a:blip r:embed="rId2"/>
          <a:stretch>
            <a:fillRect/>
          </a:stretch>
        </p:blipFill>
        <p:spPr>
          <a:xfrm>
            <a:off x="3992880" y="1709987"/>
            <a:ext cx="4206240" cy="1806854"/>
          </a:xfrm>
          <a:prstGeom prst="rect">
            <a:avLst/>
          </a:prstGeom>
        </p:spPr>
      </p:pic>
    </p:spTree>
    <p:extLst>
      <p:ext uri="{BB962C8B-B14F-4D97-AF65-F5344CB8AC3E}">
        <p14:creationId xmlns:p14="http://schemas.microsoft.com/office/powerpoint/2010/main" val="3579348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Content</a:t>
            </a:r>
            <a:endParaRPr lang="en-IN" sz="3200" b="1" dirty="0">
              <a:solidFill>
                <a:srgbClr val="46B0FA"/>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2349F2D8-DC8A-15D4-0F43-F8E6BCFBC5C3}"/>
              </a:ext>
            </a:extLst>
          </p:cNvPr>
          <p:cNvGraphicFramePr>
            <a:graphicFrameLocks noGrp="1"/>
          </p:cNvGraphicFramePr>
          <p:nvPr>
            <p:extLst>
              <p:ext uri="{D42A27DB-BD31-4B8C-83A1-F6EECF244321}">
                <p14:modId xmlns:p14="http://schemas.microsoft.com/office/powerpoint/2010/main" val="742863219"/>
              </p:ext>
            </p:extLst>
          </p:nvPr>
        </p:nvGraphicFramePr>
        <p:xfrm>
          <a:off x="627017" y="1272537"/>
          <a:ext cx="7826910" cy="5164170"/>
        </p:xfrm>
        <a:graphic>
          <a:graphicData uri="http://schemas.openxmlformats.org/drawingml/2006/table">
            <a:tbl>
              <a:tblPr firstRow="1" bandRow="1">
                <a:tableStyleId>{5C22544A-7EE6-4342-B048-85BDC9FD1C3A}</a:tableStyleId>
              </a:tblPr>
              <a:tblGrid>
                <a:gridCol w="3762910">
                  <a:extLst>
                    <a:ext uri="{9D8B030D-6E8A-4147-A177-3AD203B41FA5}">
                      <a16:colId xmlns:a16="http://schemas.microsoft.com/office/drawing/2014/main" val="1316329235"/>
                    </a:ext>
                  </a:extLst>
                </a:gridCol>
                <a:gridCol w="4064000">
                  <a:extLst>
                    <a:ext uri="{9D8B030D-6E8A-4147-A177-3AD203B41FA5}">
                      <a16:colId xmlns:a16="http://schemas.microsoft.com/office/drawing/2014/main" val="2942768825"/>
                    </a:ext>
                  </a:extLst>
                </a:gridCol>
              </a:tblGrid>
              <a:tr h="370840">
                <a:tc>
                  <a:txBody>
                    <a:bodyPr/>
                    <a:lstStyle/>
                    <a:p>
                      <a:r>
                        <a:rPr lang="en-US" dirty="0"/>
                        <a:t>Topic</a:t>
                      </a:r>
                    </a:p>
                  </a:txBody>
                  <a:tcPr/>
                </a:tc>
                <a:tc>
                  <a:txBody>
                    <a:bodyPr/>
                    <a:lstStyle/>
                    <a:p>
                      <a:r>
                        <a:rPr lang="en-US" dirty="0"/>
                        <a:t>Page</a:t>
                      </a:r>
                    </a:p>
                  </a:txBody>
                  <a:tcPr/>
                </a:tc>
                <a:extLst>
                  <a:ext uri="{0D108BD9-81ED-4DB2-BD59-A6C34878D82A}">
                    <a16:rowId xmlns:a16="http://schemas.microsoft.com/office/drawing/2014/main" val="27918927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1.Introduction</a:t>
                      </a:r>
                    </a:p>
                  </a:txBody>
                  <a:tcPr/>
                </a:tc>
                <a:tc>
                  <a:txBody>
                    <a:bodyPr/>
                    <a:lstStyle/>
                    <a:p>
                      <a:endParaRPr lang="en-US"/>
                    </a:p>
                  </a:txBody>
                  <a:tcPr/>
                </a:tc>
                <a:extLst>
                  <a:ext uri="{0D108BD9-81ED-4DB2-BD59-A6C34878D82A}">
                    <a16:rowId xmlns:a16="http://schemas.microsoft.com/office/drawing/2014/main" val="26527406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2.Problem Statement</a:t>
                      </a:r>
                    </a:p>
                  </a:txBody>
                  <a:tcPr/>
                </a:tc>
                <a:tc>
                  <a:txBody>
                    <a:bodyPr/>
                    <a:lstStyle/>
                    <a:p>
                      <a:endParaRPr lang="en-US"/>
                    </a:p>
                  </a:txBody>
                  <a:tcPr/>
                </a:tc>
                <a:extLst>
                  <a:ext uri="{0D108BD9-81ED-4DB2-BD59-A6C34878D82A}">
                    <a16:rowId xmlns:a16="http://schemas.microsoft.com/office/drawing/2014/main" val="35468557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3.Motivation</a:t>
                      </a:r>
                    </a:p>
                  </a:txBody>
                  <a:tcPr/>
                </a:tc>
                <a:tc>
                  <a:txBody>
                    <a:bodyPr/>
                    <a:lstStyle/>
                    <a:p>
                      <a:endParaRPr lang="en-US"/>
                    </a:p>
                  </a:txBody>
                  <a:tcPr/>
                </a:tc>
                <a:extLst>
                  <a:ext uri="{0D108BD9-81ED-4DB2-BD59-A6C34878D82A}">
                    <a16:rowId xmlns:a16="http://schemas.microsoft.com/office/drawing/2014/main" val="245797979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4.Objectives</a:t>
                      </a:r>
                    </a:p>
                  </a:txBody>
                  <a:tcPr/>
                </a:tc>
                <a:tc>
                  <a:txBody>
                    <a:bodyPr/>
                    <a:lstStyle/>
                    <a:p>
                      <a:endParaRPr lang="en-US"/>
                    </a:p>
                  </a:txBody>
                  <a:tcPr/>
                </a:tc>
                <a:extLst>
                  <a:ext uri="{0D108BD9-81ED-4DB2-BD59-A6C34878D82A}">
                    <a16:rowId xmlns:a16="http://schemas.microsoft.com/office/drawing/2014/main" val="356714398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5.Tech Stack</a:t>
                      </a:r>
                    </a:p>
                  </a:txBody>
                  <a:tcPr/>
                </a:tc>
                <a:tc>
                  <a:txBody>
                    <a:bodyPr/>
                    <a:lstStyle/>
                    <a:p>
                      <a:endParaRPr lang="en-US"/>
                    </a:p>
                  </a:txBody>
                  <a:tcPr/>
                </a:tc>
                <a:extLst>
                  <a:ext uri="{0D108BD9-81ED-4DB2-BD59-A6C34878D82A}">
                    <a16:rowId xmlns:a16="http://schemas.microsoft.com/office/drawing/2014/main" val="4444719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6.Methodology</a:t>
                      </a:r>
                    </a:p>
                  </a:txBody>
                  <a:tcPr/>
                </a:tc>
                <a:tc>
                  <a:txBody>
                    <a:bodyPr/>
                    <a:lstStyle/>
                    <a:p>
                      <a:endParaRPr lang="en-US"/>
                    </a:p>
                  </a:txBody>
                  <a:tcPr/>
                </a:tc>
                <a:extLst>
                  <a:ext uri="{0D108BD9-81ED-4DB2-BD59-A6C34878D82A}">
                    <a16:rowId xmlns:a16="http://schemas.microsoft.com/office/drawing/2014/main" val="18815839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7.Implementation</a:t>
                      </a:r>
                    </a:p>
                  </a:txBody>
                  <a:tcPr/>
                </a:tc>
                <a:tc>
                  <a:txBody>
                    <a:bodyPr/>
                    <a:lstStyle/>
                    <a:p>
                      <a:endParaRPr lang="en-US"/>
                    </a:p>
                  </a:txBody>
                  <a:tcPr/>
                </a:tc>
                <a:extLst>
                  <a:ext uri="{0D108BD9-81ED-4DB2-BD59-A6C34878D82A}">
                    <a16:rowId xmlns:a16="http://schemas.microsoft.com/office/drawing/2014/main" val="8041696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8.Objectives Covered</a:t>
                      </a:r>
                    </a:p>
                  </a:txBody>
                  <a:tcPr/>
                </a:tc>
                <a:tc>
                  <a:txBody>
                    <a:bodyPr/>
                    <a:lstStyle/>
                    <a:p>
                      <a:endParaRPr lang="en-US"/>
                    </a:p>
                  </a:txBody>
                  <a:tcPr/>
                </a:tc>
                <a:extLst>
                  <a:ext uri="{0D108BD9-81ED-4DB2-BD59-A6C34878D82A}">
                    <a16:rowId xmlns:a16="http://schemas.microsoft.com/office/drawing/2014/main" val="3018108671"/>
                  </a:ext>
                </a:extLst>
              </a:tr>
              <a:tr h="3820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9.References </a:t>
                      </a:r>
                    </a:p>
                  </a:txBody>
                  <a:tcPr/>
                </a:tc>
                <a:tc>
                  <a:txBody>
                    <a:bodyPr/>
                    <a:lstStyle/>
                    <a:p>
                      <a:endParaRPr lang="en-US"/>
                    </a:p>
                  </a:txBody>
                  <a:tcPr/>
                </a:tc>
                <a:extLst>
                  <a:ext uri="{0D108BD9-81ED-4DB2-BD59-A6C34878D82A}">
                    <a16:rowId xmlns:a16="http://schemas.microsoft.com/office/drawing/2014/main" val="2986969661"/>
                  </a:ext>
                </a:extLst>
              </a:tr>
              <a:tr h="14445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latin typeface="Arial" panose="020B0604020202020204" pitchFamily="34" charset="0"/>
                        <a:cs typeface="Arial" panose="020B0604020202020204" pitchFamily="34" charset="0"/>
                      </a:endParaRPr>
                    </a:p>
                  </a:txBody>
                  <a:tcPr/>
                </a:tc>
                <a:tc>
                  <a:txBody>
                    <a:bodyPr/>
                    <a:lstStyle/>
                    <a:p>
                      <a:endParaRPr lang="en-US" dirty="0"/>
                    </a:p>
                  </a:txBody>
                  <a:tcPr/>
                </a:tc>
                <a:extLst>
                  <a:ext uri="{0D108BD9-81ED-4DB2-BD59-A6C34878D82A}">
                    <a16:rowId xmlns:a16="http://schemas.microsoft.com/office/drawing/2014/main" val="1490622800"/>
                  </a:ext>
                </a:extLst>
              </a:tr>
            </a:tbl>
          </a:graphicData>
        </a:graphic>
      </p:graphicFrame>
    </p:spTree>
    <p:extLst>
      <p:ext uri="{BB962C8B-B14F-4D97-AF65-F5344CB8AC3E}">
        <p14:creationId xmlns:p14="http://schemas.microsoft.com/office/powerpoint/2010/main" val="3879729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22500"/>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1. Introduction</a:t>
            </a:r>
            <a:endParaRPr lang="en-IN" sz="3200" b="1" dirty="0">
              <a:solidFill>
                <a:srgbClr val="46B0FA"/>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03E7EF55-E154-C841-A31A-99D5EBA425EC}"/>
              </a:ext>
            </a:extLst>
          </p:cNvPr>
          <p:cNvSpPr txBox="1"/>
          <p:nvPr/>
        </p:nvSpPr>
        <p:spPr>
          <a:xfrm>
            <a:off x="735495" y="1262270"/>
            <a:ext cx="10714383" cy="6217087"/>
          </a:xfrm>
          <a:prstGeom prst="rect">
            <a:avLst/>
          </a:prstGeom>
          <a:noFill/>
        </p:spPr>
        <p:txBody>
          <a:bodyPr wrap="square">
            <a:spAutoFit/>
          </a:bodyPr>
          <a:lstStyle/>
          <a:p>
            <a:pPr algn="l">
              <a:buFont typeface="+mj-lt"/>
              <a:buAutoNum type="arabicPeriod"/>
            </a:pPr>
            <a:r>
              <a:rPr lang="en-IN" b="1" i="0" dirty="0">
                <a:effectLst/>
                <a:latin typeface="Söhne"/>
              </a:rPr>
              <a:t>Web-Based System:</a:t>
            </a:r>
            <a:r>
              <a:rPr lang="en-IN" b="0" i="0" dirty="0">
                <a:effectLst/>
                <a:latin typeface="Söhne"/>
              </a:rPr>
              <a:t> The Online Voting System is a web-based application that centralizes data on voters, candidates, and election results.</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SMS Confirmation:</a:t>
            </a:r>
            <a:r>
              <a:rPr lang="en-IN" b="0" i="0" dirty="0">
                <a:effectLst/>
                <a:latin typeface="Söhne"/>
              </a:rPr>
              <a:t> The system uses SMS to confirm votes, enhancing security and verification.</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Time-Saving:</a:t>
            </a:r>
            <a:r>
              <a:rPr lang="en-IN" b="0" i="0" dirty="0">
                <a:effectLst/>
                <a:latin typeface="Söhne"/>
              </a:rPr>
              <a:t> This system saves time and reduces workload by making information readily available.</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Security:</a:t>
            </a:r>
            <a:r>
              <a:rPr lang="en-IN" b="0" i="0" dirty="0">
                <a:effectLst/>
                <a:latin typeface="Söhne"/>
              </a:rPr>
              <a:t> It prioritizes data security, ensuring the integrity of the voting process.</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Election Commission of India:</a:t>
            </a:r>
            <a:r>
              <a:rPr lang="en-IN" b="0" i="0" dirty="0">
                <a:effectLst/>
                <a:latin typeface="Söhne"/>
              </a:rPr>
              <a:t> The Election Commission of India oversees and maintains this website for conducting elections.</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Simplicity:</a:t>
            </a:r>
            <a:r>
              <a:rPr lang="en-IN" b="0" i="0" dirty="0">
                <a:effectLst/>
                <a:latin typeface="Söhne"/>
              </a:rPr>
              <a:t> It offers a simple and secure method of voting, minimizing the time required.</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Definition of "VOTE":</a:t>
            </a:r>
            <a:r>
              <a:rPr lang="en-IN" b="0" i="0" dirty="0">
                <a:effectLst/>
                <a:latin typeface="Söhne"/>
              </a:rPr>
              <a:t> The term "VOTE" refers to the act of choosing, electing, or determining a preference, typically for leaders in a democratic context.</a:t>
            </a:r>
          </a:p>
          <a:p>
            <a:pPr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Common Voting Issues:</a:t>
            </a:r>
            <a:r>
              <a:rPr lang="en-IN" b="0" i="0" dirty="0">
                <a:effectLst/>
                <a:latin typeface="Söhne"/>
              </a:rPr>
              <a:t> Common voting issues include voter fraud, inaccessible polling stations, insufficient materials, and inexperienced staff.</a:t>
            </a:r>
          </a:p>
          <a:p>
            <a:br>
              <a:rPr lang="en-IN" sz="2800" b="0" dirty="0">
                <a:effectLst/>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0493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23448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2. Problem Statement</a:t>
            </a:r>
          </a:p>
        </p:txBody>
      </p:sp>
      <p:sp>
        <p:nvSpPr>
          <p:cNvPr id="5" name="TextBox 4">
            <a:extLst>
              <a:ext uri="{FF2B5EF4-FFF2-40B4-BE49-F238E27FC236}">
                <a16:creationId xmlns:a16="http://schemas.microsoft.com/office/drawing/2014/main" id="{CBE2FB52-08FB-EF4A-8355-9F2324F01654}"/>
              </a:ext>
            </a:extLst>
          </p:cNvPr>
          <p:cNvSpPr txBox="1"/>
          <p:nvPr/>
        </p:nvSpPr>
        <p:spPr>
          <a:xfrm>
            <a:off x="549965" y="1847045"/>
            <a:ext cx="11092070" cy="2677656"/>
          </a:xfrm>
          <a:prstGeom prst="rect">
            <a:avLst/>
          </a:prstGeom>
          <a:noFill/>
        </p:spPr>
        <p:txBody>
          <a:bodyPr wrap="square">
            <a:spAutoFit/>
          </a:bodyPr>
          <a:lstStyle/>
          <a:p>
            <a:r>
              <a:rPr lang="en-IN" sz="1800" dirty="0">
                <a:effectLst/>
                <a:latin typeface="Times New Roman" panose="02020603050405020304" pitchFamily="18" charset="0"/>
              </a:rPr>
              <a:t>The existing manual Voting system consumes more time for Vote Casting. Voter has to wait for vote polling station to vote for a right candidate. The election officers has to be check the voter , this voter can vote in this booth then </a:t>
            </a:r>
            <a:r>
              <a:rPr lang="en-IN" sz="1800" dirty="0" err="1">
                <a:effectLst/>
                <a:latin typeface="Times New Roman" panose="02020603050405020304" pitchFamily="18" charset="0"/>
              </a:rPr>
              <a:t>chek</a:t>
            </a:r>
            <a:r>
              <a:rPr lang="en-IN" sz="1800" dirty="0">
                <a:effectLst/>
                <a:latin typeface="Times New Roman" panose="02020603050405020304" pitchFamily="18" charset="0"/>
              </a:rPr>
              <a:t> </a:t>
            </a:r>
            <a:r>
              <a:rPr lang="en-IN" sz="1800" dirty="0" err="1">
                <a:effectLst/>
                <a:latin typeface="Times New Roman" panose="02020603050405020304" pitchFamily="18" charset="0"/>
              </a:rPr>
              <a:t>voterID</a:t>
            </a:r>
            <a:r>
              <a:rPr lang="en-IN" sz="1800" dirty="0">
                <a:effectLst/>
                <a:latin typeface="Times New Roman" panose="02020603050405020304" pitchFamily="18" charset="0"/>
              </a:rPr>
              <a:t> present in voters list of booth those are information will be present then the voter can vote in that booth. The voter had to stand in the queue to cast his vote. All the work is done in paper ballot so it is very hard to locate a particular candidates, some voters cast their votes for all candidates. To overcome of all these problems we have to implement a web application, which is helpful for Voting from any where. </a:t>
            </a:r>
            <a:endParaRPr lang="en-IN" sz="2000" dirty="0"/>
          </a:p>
          <a:p>
            <a:br>
              <a:rPr lang="en-IN" sz="2000" b="0" dirty="0">
                <a:effectLst/>
              </a:rPr>
            </a:br>
            <a:br>
              <a:rPr lang="en-IN" sz="2000" b="0" dirty="0">
                <a:effectLst/>
              </a:rPr>
            </a:br>
            <a:endParaRPr lang="en-US" sz="2000" dirty="0"/>
          </a:p>
        </p:txBody>
      </p:sp>
    </p:spTree>
    <p:extLst>
      <p:ext uri="{BB962C8B-B14F-4D97-AF65-F5344CB8AC3E}">
        <p14:creationId xmlns:p14="http://schemas.microsoft.com/office/powerpoint/2010/main" val="2507963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3. Motivation</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693467" y="1541549"/>
            <a:ext cx="9901002" cy="5115311"/>
          </a:xfrm>
          <a:prstGeom prst="rect">
            <a:avLst/>
          </a:prstGeom>
          <a:noFill/>
        </p:spPr>
        <p:txBody>
          <a:bodyPr wrap="square" rtlCol="0">
            <a:spAutoFit/>
          </a:bodyPr>
          <a:lstStyle/>
          <a:p>
            <a:pPr algn="l">
              <a:buFont typeface="+mj-lt"/>
              <a:buAutoNum type="arabicPeriod"/>
            </a:pPr>
            <a:r>
              <a:rPr lang="en-IN" b="1" i="0" dirty="0">
                <a:effectLst/>
                <a:latin typeface="Söhne"/>
              </a:rPr>
              <a:t>Web-Based Voting System:</a:t>
            </a:r>
            <a:r>
              <a:rPr lang="en-IN" b="0" i="0" dirty="0">
                <a:effectLst/>
                <a:latin typeface="Söhne"/>
              </a:rPr>
              <a:t> The proposal outlines the creation of a web application for the voting process, specifically an Online Voting System using SMS.</a:t>
            </a:r>
          </a:p>
          <a:p>
            <a:pPr algn="l">
              <a:buFont typeface="+mj-lt"/>
              <a:buAutoNum type="arabicPeriod"/>
            </a:pPr>
            <a:r>
              <a:rPr lang="en-IN" b="1" i="0" dirty="0">
                <a:effectLst/>
                <a:latin typeface="Söhne"/>
              </a:rPr>
              <a:t>Data Management:</a:t>
            </a:r>
            <a:r>
              <a:rPr lang="en-IN" b="0" i="0" dirty="0">
                <a:effectLst/>
                <a:latin typeface="Söhne"/>
              </a:rPr>
              <a:t> The system will efficiently manage voter details and candidate information.</a:t>
            </a:r>
          </a:p>
          <a:p>
            <a:pPr algn="l">
              <a:buFont typeface="+mj-lt"/>
              <a:buAutoNum type="arabicPeriod"/>
            </a:pPr>
            <a:r>
              <a:rPr lang="en-IN" b="1" i="0" dirty="0">
                <a:effectLst/>
                <a:latin typeface="Söhne"/>
              </a:rPr>
              <a:t>User-Friendly:</a:t>
            </a:r>
            <a:r>
              <a:rPr lang="en-IN" b="0" i="0" dirty="0">
                <a:effectLst/>
                <a:latin typeface="Söhne"/>
              </a:rPr>
              <a:t> The main feature highlights user-friendliness, allowing voters to log in easily and exercise their voting rights.</a:t>
            </a:r>
          </a:p>
          <a:p>
            <a:pPr algn="l">
              <a:buFont typeface="+mj-lt"/>
              <a:buAutoNum type="arabicPeriod"/>
            </a:pPr>
            <a:r>
              <a:rPr lang="en-IN" b="1" i="0" dirty="0">
                <a:effectLst/>
                <a:latin typeface="Söhne"/>
              </a:rPr>
              <a:t>Efficient Data Handling:</a:t>
            </a:r>
            <a:r>
              <a:rPr lang="en-IN" b="0" i="0" dirty="0">
                <a:effectLst/>
                <a:latin typeface="Söhne"/>
              </a:rPr>
              <a:t> The system will manage information data with high efficiency.</a:t>
            </a:r>
          </a:p>
          <a:p>
            <a:pPr algn="l">
              <a:buFont typeface="+mj-lt"/>
              <a:buAutoNum type="arabicPeriod"/>
            </a:pPr>
            <a:r>
              <a:rPr lang="en-IN" b="1" i="0" dirty="0">
                <a:effectLst/>
                <a:latin typeface="Söhne"/>
              </a:rPr>
              <a:t>Reliability:</a:t>
            </a:r>
            <a:r>
              <a:rPr lang="en-IN" b="0" i="0" dirty="0">
                <a:effectLst/>
                <a:latin typeface="Söhne"/>
              </a:rPr>
              <a:t> The proposed system is touted as more reliable compared to manual methods.</a:t>
            </a:r>
          </a:p>
          <a:p>
            <a:pPr algn="l">
              <a:buFont typeface="+mj-lt"/>
              <a:buAutoNum type="arabicPeriod"/>
            </a:pPr>
            <a:r>
              <a:rPr lang="en-IN" b="1" i="0" dirty="0">
                <a:effectLst/>
                <a:latin typeface="Söhne"/>
              </a:rPr>
              <a:t>Speed:</a:t>
            </a:r>
            <a:r>
              <a:rPr lang="en-IN" b="0" i="0" dirty="0">
                <a:effectLst/>
                <a:latin typeface="Söhne"/>
              </a:rPr>
              <a:t> It is expected to be faster than traditional manual voting systems.</a:t>
            </a:r>
          </a:p>
          <a:p>
            <a:pPr algn="l">
              <a:buFont typeface="+mj-lt"/>
              <a:buAutoNum type="arabicPeriod"/>
            </a:pPr>
            <a:r>
              <a:rPr lang="en-IN" b="1" i="0" dirty="0">
                <a:effectLst/>
                <a:latin typeface="Söhne"/>
              </a:rPr>
              <a:t>Accuracy:</a:t>
            </a:r>
            <a:r>
              <a:rPr lang="en-IN" b="0" i="0" dirty="0">
                <a:effectLst/>
                <a:latin typeface="Söhne"/>
              </a:rPr>
              <a:t> The system promises a high level of accuracy in vote counting and record-keeping.</a:t>
            </a:r>
          </a:p>
          <a:p>
            <a:pPr algn="l">
              <a:buFont typeface="+mj-lt"/>
              <a:buAutoNum type="arabicPeriod"/>
            </a:pPr>
            <a:r>
              <a:rPr lang="en-IN" b="1" i="0" dirty="0">
                <a:effectLst/>
                <a:latin typeface="Söhne"/>
              </a:rPr>
              <a:t>Ease of Use:</a:t>
            </a:r>
            <a:r>
              <a:rPr lang="en-IN" b="0" i="0" dirty="0">
                <a:effectLst/>
                <a:latin typeface="Söhne"/>
              </a:rPr>
              <a:t> It's designed to be easy to handle, ensuring that voters can navigate the process with ease.</a:t>
            </a:r>
          </a:p>
          <a:p>
            <a:pPr algn="l">
              <a:buFont typeface="+mj-lt"/>
              <a:buAutoNum type="arabicPeriod"/>
            </a:pPr>
            <a:r>
              <a:rPr lang="en-IN" b="1" i="0" dirty="0">
                <a:effectLst/>
                <a:latin typeface="Söhne"/>
              </a:rPr>
              <a:t>Automation:</a:t>
            </a:r>
            <a:r>
              <a:rPr lang="en-IN" b="0" i="0" dirty="0">
                <a:effectLst/>
                <a:latin typeface="Söhne"/>
              </a:rPr>
              <a:t> The proposal emphasizes the benefits of automation, reducing errors inherent in manual voting systems.</a:t>
            </a:r>
          </a:p>
          <a:p>
            <a:pPr algn="l"/>
            <a:r>
              <a:rPr lang="en-IN" b="0" i="0" dirty="0">
                <a:effectLst/>
                <a:latin typeface="Söhne"/>
              </a:rPr>
              <a:t>In summary, this points-based breakdown highlights the key features and advantages of the proposed Online Voting System through SMS.</a:t>
            </a:r>
          </a:p>
          <a:p>
            <a:pPr>
              <a:lnSpc>
                <a:spcPct val="150000"/>
              </a:lnSpc>
            </a:pP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4005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4. Objectives</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021458" y="1591244"/>
            <a:ext cx="9901002" cy="4376647"/>
          </a:xfrm>
          <a:prstGeom prst="rect">
            <a:avLst/>
          </a:prstGeom>
          <a:noFill/>
        </p:spPr>
        <p:txBody>
          <a:bodyPr wrap="square" rtlCol="0">
            <a:spAutoFit/>
          </a:bodyPr>
          <a:lstStyle/>
          <a:p>
            <a:pPr algn="l"/>
            <a:r>
              <a:rPr lang="en-IN" b="0" i="0" dirty="0">
                <a:effectLst/>
                <a:latin typeface="Söhne"/>
              </a:rPr>
              <a:t>here are the key points regarding the objectives and features of the proposed Online Voting System:</a:t>
            </a:r>
          </a:p>
          <a:p>
            <a:pPr algn="l">
              <a:buFont typeface="+mj-lt"/>
              <a:buAutoNum type="arabicPeriod"/>
            </a:pPr>
            <a:r>
              <a:rPr lang="en-IN" b="1" i="0" dirty="0">
                <a:effectLst/>
                <a:latin typeface="Söhne"/>
              </a:rPr>
              <a:t>Objective - Replacing Traditional System:</a:t>
            </a:r>
            <a:r>
              <a:rPr lang="en-IN" b="0" i="0" dirty="0">
                <a:effectLst/>
                <a:latin typeface="Söhne"/>
              </a:rPr>
              <a:t> The primary objective is to replace the existing traditional voting system with a more efficient and modernized one.</a:t>
            </a:r>
          </a:p>
          <a:p>
            <a:pPr algn="l">
              <a:buFont typeface="+mj-lt"/>
              <a:buAutoNum type="arabicPeriod"/>
            </a:pPr>
            <a:r>
              <a:rPr lang="en-IN" b="1" i="0" dirty="0">
                <a:effectLst/>
                <a:latin typeface="Söhne"/>
              </a:rPr>
              <a:t>Efficiency:</a:t>
            </a:r>
            <a:r>
              <a:rPr lang="en-IN" b="0" i="0" dirty="0">
                <a:effectLst/>
                <a:latin typeface="Söhne"/>
              </a:rPr>
              <a:t> The proposed system aims to reduce the time required for the voting process.</a:t>
            </a:r>
          </a:p>
          <a:p>
            <a:pPr algn="l">
              <a:buFont typeface="+mj-lt"/>
              <a:buAutoNum type="arabicPeriod"/>
            </a:pPr>
            <a:r>
              <a:rPr lang="en-IN" b="1" i="0" dirty="0">
                <a:effectLst/>
                <a:latin typeface="Söhne"/>
              </a:rPr>
              <a:t>Reliability:</a:t>
            </a:r>
            <a:r>
              <a:rPr lang="en-IN" b="0" i="0" dirty="0">
                <a:effectLst/>
                <a:latin typeface="Söhne"/>
              </a:rPr>
              <a:t> It emphasizes the reliability of the system, ensuring the integrity of the voting process.</a:t>
            </a:r>
          </a:p>
          <a:p>
            <a:pPr algn="l">
              <a:buFont typeface="+mj-lt"/>
              <a:buAutoNum type="arabicPeriod"/>
            </a:pPr>
            <a:r>
              <a:rPr lang="en-IN" b="1" i="0" dirty="0">
                <a:effectLst/>
                <a:latin typeface="Söhne"/>
              </a:rPr>
              <a:t>Speed:</a:t>
            </a:r>
            <a:r>
              <a:rPr lang="en-IN" b="0" i="0" dirty="0">
                <a:effectLst/>
                <a:latin typeface="Söhne"/>
              </a:rPr>
              <a:t> The system is designed to be faster and more responsive compared to the traditional method.</a:t>
            </a:r>
          </a:p>
          <a:p>
            <a:pPr algn="l">
              <a:buFont typeface="+mj-lt"/>
              <a:buAutoNum type="arabicPeriod"/>
            </a:pPr>
            <a:r>
              <a:rPr lang="en-IN" b="1" i="0" dirty="0">
                <a:effectLst/>
                <a:latin typeface="Söhne"/>
              </a:rPr>
              <a:t>Authentication via SMS:</a:t>
            </a:r>
            <a:r>
              <a:rPr lang="en-IN" b="0" i="0" dirty="0">
                <a:effectLst/>
                <a:latin typeface="Söhne"/>
              </a:rPr>
              <a:t> Voter authentication is achieved through the use of SMS, with usernames and passwords sent to the voters via text messages.</a:t>
            </a:r>
          </a:p>
          <a:p>
            <a:pPr algn="l">
              <a:buFont typeface="+mj-lt"/>
              <a:buAutoNum type="arabicPeriod"/>
            </a:pPr>
            <a:r>
              <a:rPr lang="en-IN" b="1" i="0" dirty="0">
                <a:effectLst/>
                <a:latin typeface="Söhne"/>
              </a:rPr>
              <a:t>Confirmation via OTP:</a:t>
            </a:r>
            <a:r>
              <a:rPr lang="en-IN" b="0" i="0" dirty="0">
                <a:effectLst/>
                <a:latin typeface="Söhne"/>
              </a:rPr>
              <a:t> Voters confirm their votes by entering a One-Time Password (OTP) sent to their mobile numbers.</a:t>
            </a:r>
          </a:p>
          <a:p>
            <a:pPr algn="l">
              <a:buFont typeface="+mj-lt"/>
              <a:buAutoNum type="arabicPeriod"/>
            </a:pPr>
            <a:r>
              <a:rPr lang="en-IN" b="1" i="0" dirty="0">
                <a:effectLst/>
                <a:latin typeface="Söhne"/>
              </a:rPr>
              <a:t>Database Management:</a:t>
            </a:r>
            <a:r>
              <a:rPr lang="en-IN" b="0" i="0" dirty="0">
                <a:effectLst/>
                <a:latin typeface="Söhne"/>
              </a:rPr>
              <a:t> The system will maintain a database containing information about voters, candidates, and the final results of the votes.</a:t>
            </a:r>
          </a:p>
          <a:p>
            <a:pPr algn="l"/>
            <a:r>
              <a:rPr lang="en-IN" b="0" i="0" dirty="0">
                <a:effectLst/>
                <a:latin typeface="Söhne"/>
              </a:rPr>
              <a:t>These points succinctly outline the objectives and key features of the proposed Online Voting System, highlighting its efficiency, reliability, and use of SMS-based authentication and confirmation.</a:t>
            </a:r>
          </a:p>
          <a:p>
            <a:pPr marL="285750" indent="-285750" fontAlgn="base">
              <a:lnSpc>
                <a:spcPct val="150000"/>
              </a:lnSpc>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7808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5. Technology Stack</a:t>
            </a:r>
            <a:endParaRPr lang="en-IN" sz="3200" b="1" dirty="0">
              <a:solidFill>
                <a:srgbClr val="46B0FA"/>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BFFF4C72-30E6-1C41-A563-244A86C44048}"/>
              </a:ext>
            </a:extLst>
          </p:cNvPr>
          <p:cNvSpPr txBox="1"/>
          <p:nvPr/>
        </p:nvSpPr>
        <p:spPr>
          <a:xfrm>
            <a:off x="502799" y="1909048"/>
            <a:ext cx="6097656" cy="3416320"/>
          </a:xfrm>
          <a:prstGeom prst="rect">
            <a:avLst/>
          </a:prstGeom>
          <a:noFill/>
        </p:spPr>
        <p:txBody>
          <a:bodyPr wrap="square">
            <a:spAutoFit/>
          </a:bodyPr>
          <a:lstStyle/>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Operating System: Windows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Scripting Language: JSP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Back-End: MYSQL .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Front-End: HTML5 and CSS3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Supporting Tools: NetBeans IDE, JQUERY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Type: Web Application.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Server: TOMCAT 8.0(cross platform, Apache, MYSQL, JSP) </a:t>
            </a:r>
            <a:endParaRPr lang="en-IN" sz="2000" dirty="0">
              <a:effectLst/>
            </a:endParaRPr>
          </a:p>
          <a:p>
            <a:pPr>
              <a:buFont typeface="Arial" panose="020B0604020202020204" pitchFamily="34" charset="0"/>
              <a:buChar char="•"/>
            </a:pPr>
            <a:r>
              <a:rPr lang="en-IN" sz="1800" dirty="0">
                <a:effectLst/>
                <a:latin typeface="Symbol" pitchFamily="2" charset="2"/>
              </a:rPr>
              <a:t>  </a:t>
            </a:r>
            <a:r>
              <a:rPr lang="en-IN" sz="1800" dirty="0">
                <a:effectLst/>
                <a:latin typeface="Times New Roman" panose="02020603050405020304" pitchFamily="18" charset="0"/>
              </a:rPr>
              <a:t>Java Version : J2SDSK1.5 </a:t>
            </a:r>
            <a:endParaRPr lang="en-IN" sz="2000" dirty="0">
              <a:effectLst/>
            </a:endParaRPr>
          </a:p>
          <a:p>
            <a:br>
              <a:rPr lang="en-IN" b="0" dirty="0">
                <a:effectLst/>
              </a:rPr>
            </a:br>
            <a:br>
              <a:rPr lang="en-IN" b="0" dirty="0">
                <a:effectLst/>
              </a:rPr>
            </a:br>
            <a:endParaRPr lang="en-US" dirty="0"/>
          </a:p>
        </p:txBody>
      </p:sp>
      <p:sp>
        <p:nvSpPr>
          <p:cNvPr id="7" name="TextBox 6">
            <a:extLst>
              <a:ext uri="{FF2B5EF4-FFF2-40B4-BE49-F238E27FC236}">
                <a16:creationId xmlns:a16="http://schemas.microsoft.com/office/drawing/2014/main" id="{4B6514C4-30FA-6043-89BA-B7447FCFE781}"/>
              </a:ext>
            </a:extLst>
          </p:cNvPr>
          <p:cNvSpPr txBox="1"/>
          <p:nvPr/>
        </p:nvSpPr>
        <p:spPr>
          <a:xfrm>
            <a:off x="6428132" y="1909048"/>
            <a:ext cx="6097656" cy="646331"/>
          </a:xfrm>
          <a:prstGeom prst="rect">
            <a:avLst/>
          </a:prstGeom>
          <a:noFill/>
        </p:spPr>
        <p:txBody>
          <a:bodyPr wrap="square">
            <a:spAutoFit/>
          </a:bodyPr>
          <a:lstStyle/>
          <a:p>
            <a:br>
              <a:rPr lang="en-IN" b="0" dirty="0">
                <a:effectLst/>
              </a:rPr>
            </a:br>
            <a:endParaRPr lang="en-US" dirty="0"/>
          </a:p>
        </p:txBody>
      </p:sp>
    </p:spTree>
    <p:extLst>
      <p:ext uri="{BB962C8B-B14F-4D97-AF65-F5344CB8AC3E}">
        <p14:creationId xmlns:p14="http://schemas.microsoft.com/office/powerpoint/2010/main" val="579667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6. Methodology</a:t>
            </a:r>
            <a:endParaRPr lang="en-IN" sz="3200" b="1" dirty="0">
              <a:solidFill>
                <a:srgbClr val="46B0FA"/>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4EAEB08E-8565-4C41-9315-A4309B6F2CD6}"/>
              </a:ext>
            </a:extLst>
          </p:cNvPr>
          <p:cNvSpPr txBox="1"/>
          <p:nvPr/>
        </p:nvSpPr>
        <p:spPr>
          <a:xfrm>
            <a:off x="325927" y="1632071"/>
            <a:ext cx="11044859" cy="1818447"/>
          </a:xfrm>
          <a:prstGeom prst="rect">
            <a:avLst/>
          </a:prstGeom>
          <a:noFill/>
        </p:spPr>
        <p:txBody>
          <a:bodyPr wrap="square">
            <a:spAutoFit/>
          </a:bodyPr>
          <a:lstStyle/>
          <a:p>
            <a:pPr algn="just" rtl="0" fontAlgn="base">
              <a:spcBef>
                <a:spcPts val="0"/>
              </a:spcBef>
              <a:spcAft>
                <a:spcPts val="0"/>
              </a:spcAft>
            </a:pPr>
            <a:endParaRPr lang="en-IN" sz="1800" b="0" i="0" u="none" strike="noStrike" dirty="0">
              <a:solidFill>
                <a:srgbClr val="000000"/>
              </a:solidFill>
              <a:effectLst/>
              <a:latin typeface="Arial" panose="020B0604020202020204" pitchFamily="34" charset="0"/>
            </a:endParaRPr>
          </a:p>
          <a:p>
            <a:pPr rtl="0">
              <a:spcBef>
                <a:spcPts val="500"/>
              </a:spcBef>
              <a:spcAft>
                <a:spcPts val="0"/>
              </a:spcAft>
            </a:pPr>
            <a:br>
              <a:rPr lang="en-IN" b="0" dirty="0">
                <a:effectLst/>
              </a:rPr>
            </a:br>
            <a:br>
              <a:rPr lang="en-IN" b="0" dirty="0">
                <a:effectLst/>
              </a:rPr>
            </a:br>
            <a:br>
              <a:rPr lang="en-IN" b="0" dirty="0">
                <a:effectLst/>
              </a:rPr>
            </a:br>
            <a:br>
              <a:rPr lang="en-IN" b="0" dirty="0">
                <a:effectLst/>
              </a:rPr>
            </a:br>
            <a:endParaRPr lang="en-US" dirty="0"/>
          </a:p>
        </p:txBody>
      </p:sp>
      <p:sp>
        <p:nvSpPr>
          <p:cNvPr id="3" name="TextBox 2">
            <a:extLst>
              <a:ext uri="{FF2B5EF4-FFF2-40B4-BE49-F238E27FC236}">
                <a16:creationId xmlns:a16="http://schemas.microsoft.com/office/drawing/2014/main" id="{D804D095-FE29-0EBA-859F-811356C45C7B}"/>
              </a:ext>
            </a:extLst>
          </p:cNvPr>
          <p:cNvSpPr txBox="1"/>
          <p:nvPr/>
        </p:nvSpPr>
        <p:spPr>
          <a:xfrm>
            <a:off x="1306286" y="1201783"/>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4090554A-F11F-2670-E2DB-F234C1974B3F}"/>
              </a:ext>
            </a:extLst>
          </p:cNvPr>
          <p:cNvSpPr txBox="1"/>
          <p:nvPr/>
        </p:nvSpPr>
        <p:spPr>
          <a:xfrm>
            <a:off x="325927" y="833401"/>
            <a:ext cx="11540146" cy="5632311"/>
          </a:xfrm>
          <a:prstGeom prst="rect">
            <a:avLst/>
          </a:prstGeom>
          <a:noFill/>
        </p:spPr>
        <p:txBody>
          <a:bodyPr wrap="square">
            <a:spAutoFit/>
          </a:bodyPr>
          <a:lstStyle/>
          <a:p>
            <a:r>
              <a:rPr lang="en-IN" b="1" dirty="0"/>
              <a:t>1. Define Project Scope</a:t>
            </a:r>
          </a:p>
          <a:p>
            <a:r>
              <a:rPr lang="en-IN" b="1" dirty="0"/>
              <a:t>Objective</a:t>
            </a:r>
            <a:r>
              <a:rPr lang="en-IN" dirty="0"/>
              <a:t>: Develop a secure and user-friendly online voting system that allows registered users to cast their votes electronically.</a:t>
            </a:r>
          </a:p>
          <a:p>
            <a:r>
              <a:rPr lang="en-IN" b="1" dirty="0"/>
              <a:t>Deliverables</a:t>
            </a:r>
            <a:r>
              <a:rPr lang="en-IN" dirty="0"/>
              <a:t>:</a:t>
            </a:r>
          </a:p>
          <a:p>
            <a:pPr>
              <a:buFont typeface="Arial" panose="020B0604020202020204" pitchFamily="34" charset="0"/>
              <a:buChar char="•"/>
            </a:pPr>
            <a:r>
              <a:rPr lang="en-IN" dirty="0"/>
              <a:t>A functional web application.</a:t>
            </a:r>
          </a:p>
          <a:p>
            <a:pPr>
              <a:buFont typeface="Arial" panose="020B0604020202020204" pitchFamily="34" charset="0"/>
              <a:buChar char="•"/>
            </a:pPr>
            <a:r>
              <a:rPr lang="en-IN" dirty="0"/>
              <a:t>Documentation of the system including requirements, design, and user manual.</a:t>
            </a:r>
          </a:p>
          <a:p>
            <a:pPr>
              <a:buFont typeface="Arial" panose="020B0604020202020204" pitchFamily="34" charset="0"/>
              <a:buChar char="•"/>
            </a:pPr>
            <a:r>
              <a:rPr lang="en-IN" dirty="0"/>
              <a:t>Test cases and results.</a:t>
            </a:r>
          </a:p>
          <a:p>
            <a:r>
              <a:rPr lang="en-IN" b="1" dirty="0"/>
              <a:t>2. Gather Requirements</a:t>
            </a:r>
          </a:p>
          <a:p>
            <a:r>
              <a:rPr lang="en-IN" b="1" dirty="0"/>
              <a:t>Functional Requirements</a:t>
            </a:r>
            <a:r>
              <a:rPr lang="en-IN" dirty="0"/>
              <a:t>:</a:t>
            </a:r>
          </a:p>
          <a:p>
            <a:pPr>
              <a:buFont typeface="Arial" panose="020B0604020202020204" pitchFamily="34" charset="0"/>
              <a:buChar char="•"/>
            </a:pPr>
            <a:r>
              <a:rPr lang="en-IN" dirty="0"/>
              <a:t>User registration and login.</a:t>
            </a:r>
          </a:p>
          <a:p>
            <a:pPr>
              <a:buFont typeface="Arial" panose="020B0604020202020204" pitchFamily="34" charset="0"/>
              <a:buChar char="•"/>
            </a:pPr>
            <a:r>
              <a:rPr lang="en-IN" dirty="0"/>
              <a:t>User authentication.</a:t>
            </a:r>
          </a:p>
          <a:p>
            <a:pPr>
              <a:buFont typeface="Arial" panose="020B0604020202020204" pitchFamily="34" charset="0"/>
              <a:buChar char="•"/>
            </a:pPr>
            <a:r>
              <a:rPr lang="en-IN" dirty="0"/>
              <a:t>Voting mechanism.</a:t>
            </a:r>
          </a:p>
          <a:p>
            <a:pPr>
              <a:buFont typeface="Arial" panose="020B0604020202020204" pitchFamily="34" charset="0"/>
              <a:buChar char="•"/>
            </a:pPr>
            <a:r>
              <a:rPr lang="en-IN" dirty="0"/>
              <a:t>Admin dashboard to manage elections, candidates, and results.</a:t>
            </a:r>
          </a:p>
          <a:p>
            <a:pPr>
              <a:buFont typeface="Arial" panose="020B0604020202020204" pitchFamily="34" charset="0"/>
              <a:buChar char="•"/>
            </a:pPr>
            <a:r>
              <a:rPr lang="en-IN" dirty="0"/>
              <a:t>Real-time vote tallying.</a:t>
            </a:r>
          </a:p>
          <a:p>
            <a:pPr>
              <a:buFont typeface="Arial" panose="020B0604020202020204" pitchFamily="34" charset="0"/>
              <a:buChar char="•"/>
            </a:pPr>
            <a:r>
              <a:rPr lang="en-IN" dirty="0"/>
              <a:t>Secure storage of votes.</a:t>
            </a:r>
          </a:p>
          <a:p>
            <a:r>
              <a:rPr lang="en-IN" b="1" dirty="0"/>
              <a:t>Non-functional Requirements</a:t>
            </a:r>
            <a:r>
              <a:rPr lang="en-IN" dirty="0"/>
              <a:t>:</a:t>
            </a:r>
          </a:p>
          <a:p>
            <a:pPr>
              <a:buFont typeface="Arial" panose="020B0604020202020204" pitchFamily="34" charset="0"/>
              <a:buChar char="•"/>
            </a:pPr>
            <a:r>
              <a:rPr lang="en-IN" dirty="0"/>
              <a:t>Security: Data encryption, secure authentication, and protection against common vulnerabilities.</a:t>
            </a:r>
          </a:p>
          <a:p>
            <a:pPr>
              <a:buFont typeface="Arial" panose="020B0604020202020204" pitchFamily="34" charset="0"/>
              <a:buChar char="•"/>
            </a:pPr>
            <a:r>
              <a:rPr lang="en-IN" dirty="0"/>
              <a:t>Usability: User-friendly interface.</a:t>
            </a:r>
          </a:p>
          <a:p>
            <a:pPr>
              <a:buFont typeface="Arial" panose="020B0604020202020204" pitchFamily="34" charset="0"/>
              <a:buChar char="•"/>
            </a:pPr>
            <a:r>
              <a:rPr lang="en-IN" dirty="0"/>
              <a:t>Performance: Fast response time, scalable to handle multiple users.</a:t>
            </a:r>
          </a:p>
          <a:p>
            <a:endParaRPr lang="en-IN" dirty="0"/>
          </a:p>
        </p:txBody>
      </p:sp>
    </p:spTree>
    <p:extLst>
      <p:ext uri="{BB962C8B-B14F-4D97-AF65-F5344CB8AC3E}">
        <p14:creationId xmlns:p14="http://schemas.microsoft.com/office/powerpoint/2010/main" val="2374755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6. Methodology (contd.)</a:t>
            </a:r>
            <a:endParaRPr lang="en-IN" sz="3200" b="1" dirty="0">
              <a:solidFill>
                <a:srgbClr val="46B0FA"/>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4A952C6-106C-954F-9798-7E100422429B}"/>
              </a:ext>
            </a:extLst>
          </p:cNvPr>
          <p:cNvSpPr txBox="1"/>
          <p:nvPr/>
        </p:nvSpPr>
        <p:spPr>
          <a:xfrm>
            <a:off x="2629886" y="5948498"/>
            <a:ext cx="6097656" cy="646331"/>
          </a:xfrm>
          <a:prstGeom prst="rect">
            <a:avLst/>
          </a:prstGeom>
          <a:noFill/>
        </p:spPr>
        <p:txBody>
          <a:bodyPr wrap="square">
            <a:spAutoFit/>
          </a:bodyPr>
          <a:lstStyle/>
          <a:p>
            <a:br>
              <a:rPr lang="en-IN" dirty="0"/>
            </a:br>
            <a:endParaRPr lang="en-US" dirty="0"/>
          </a:p>
        </p:txBody>
      </p:sp>
      <p:sp>
        <p:nvSpPr>
          <p:cNvPr id="4" name="TextBox 3">
            <a:extLst>
              <a:ext uri="{FF2B5EF4-FFF2-40B4-BE49-F238E27FC236}">
                <a16:creationId xmlns:a16="http://schemas.microsoft.com/office/drawing/2014/main" id="{AF56614F-E370-C98E-18FB-E568059DFC57}"/>
              </a:ext>
            </a:extLst>
          </p:cNvPr>
          <p:cNvSpPr txBox="1"/>
          <p:nvPr/>
        </p:nvSpPr>
        <p:spPr>
          <a:xfrm>
            <a:off x="431074" y="833401"/>
            <a:ext cx="11639006" cy="5632311"/>
          </a:xfrm>
          <a:prstGeom prst="rect">
            <a:avLst/>
          </a:prstGeom>
          <a:noFill/>
        </p:spPr>
        <p:txBody>
          <a:bodyPr wrap="square">
            <a:spAutoFit/>
          </a:bodyPr>
          <a:lstStyle/>
          <a:p>
            <a:r>
              <a:rPr lang="en-IN" b="1" dirty="0"/>
              <a:t>3. System Design</a:t>
            </a:r>
          </a:p>
          <a:p>
            <a:r>
              <a:rPr lang="en-IN" b="1" dirty="0"/>
              <a:t>Architectural Design</a:t>
            </a:r>
            <a:r>
              <a:rPr lang="en-IN" dirty="0"/>
              <a:t>:</a:t>
            </a:r>
          </a:p>
          <a:p>
            <a:pPr>
              <a:buFont typeface="Arial" panose="020B0604020202020204" pitchFamily="34" charset="0"/>
              <a:buChar char="•"/>
            </a:pPr>
            <a:r>
              <a:rPr lang="en-IN" dirty="0"/>
              <a:t>Use a multi-tier architecture (Presentation Layer, Business Logic Layer, Data Access Layer).</a:t>
            </a:r>
          </a:p>
          <a:p>
            <a:r>
              <a:rPr lang="en-IN" b="1" dirty="0"/>
              <a:t>Database Design</a:t>
            </a:r>
            <a:r>
              <a:rPr lang="en-IN" dirty="0"/>
              <a:t>:</a:t>
            </a:r>
          </a:p>
          <a:p>
            <a:pPr>
              <a:buFont typeface="Arial" panose="020B0604020202020204" pitchFamily="34" charset="0"/>
              <a:buChar char="•"/>
            </a:pPr>
            <a:r>
              <a:rPr lang="en-IN" dirty="0"/>
              <a:t>Define tables for users, candidates, votes, and elections.</a:t>
            </a:r>
          </a:p>
          <a:p>
            <a:r>
              <a:rPr lang="en-IN" b="1" dirty="0"/>
              <a:t>User Interface Design</a:t>
            </a:r>
            <a:r>
              <a:rPr lang="en-IN" dirty="0"/>
              <a:t>:</a:t>
            </a:r>
          </a:p>
          <a:p>
            <a:pPr>
              <a:buFont typeface="Arial" panose="020B0604020202020204" pitchFamily="34" charset="0"/>
              <a:buChar char="•"/>
            </a:pPr>
            <a:r>
              <a:rPr lang="en-IN" dirty="0"/>
              <a:t>Create wireframes for user registration/login, voting page, and admin dashboard.</a:t>
            </a:r>
          </a:p>
          <a:p>
            <a:r>
              <a:rPr lang="en-IN" b="1" dirty="0"/>
              <a:t>4. Technology Stack</a:t>
            </a:r>
          </a:p>
          <a:p>
            <a:r>
              <a:rPr lang="en-IN" b="1" dirty="0"/>
              <a:t>Frontend</a:t>
            </a:r>
            <a:r>
              <a:rPr lang="en-IN" dirty="0"/>
              <a:t>:</a:t>
            </a:r>
          </a:p>
          <a:p>
            <a:pPr>
              <a:buFont typeface="Arial" panose="020B0604020202020204" pitchFamily="34" charset="0"/>
              <a:buChar char="•"/>
            </a:pPr>
            <a:r>
              <a:rPr lang="en-IN" dirty="0"/>
              <a:t>HTML, CSS, JavaScript for the user interface.</a:t>
            </a:r>
          </a:p>
          <a:p>
            <a:pPr>
              <a:buFont typeface="Arial" panose="020B0604020202020204" pitchFamily="34" charset="0"/>
              <a:buChar char="•"/>
            </a:pPr>
            <a:r>
              <a:rPr lang="en-IN" dirty="0"/>
              <a:t>Frameworks like React or Angular for a more dynamic frontend.</a:t>
            </a:r>
          </a:p>
          <a:p>
            <a:r>
              <a:rPr lang="en-IN" b="1" dirty="0"/>
              <a:t>Backend</a:t>
            </a:r>
            <a:r>
              <a:rPr lang="en-IN" dirty="0"/>
              <a:t>:</a:t>
            </a:r>
          </a:p>
          <a:p>
            <a:pPr>
              <a:buFont typeface="Arial" panose="020B0604020202020204" pitchFamily="34" charset="0"/>
              <a:buChar char="•"/>
            </a:pPr>
            <a:r>
              <a:rPr lang="en-IN" dirty="0"/>
              <a:t>Java with Spring Boot, Node.js with Express, or Python with Django for handling server-side logic.</a:t>
            </a:r>
          </a:p>
          <a:p>
            <a:r>
              <a:rPr lang="en-IN" b="1" dirty="0"/>
              <a:t>Database</a:t>
            </a:r>
            <a:r>
              <a:rPr lang="en-IN" dirty="0"/>
              <a:t>:</a:t>
            </a:r>
          </a:p>
          <a:p>
            <a:pPr>
              <a:buFont typeface="Arial" panose="020B0604020202020204" pitchFamily="34" charset="0"/>
              <a:buChar char="•"/>
            </a:pPr>
            <a:r>
              <a:rPr lang="en-IN" dirty="0"/>
              <a:t>MySQL, PostgreSQL, or MongoDB for storing data.</a:t>
            </a:r>
          </a:p>
          <a:p>
            <a:r>
              <a:rPr lang="en-IN" b="1" dirty="0"/>
              <a:t>Security</a:t>
            </a:r>
            <a:r>
              <a:rPr lang="en-IN" dirty="0"/>
              <a:t>:</a:t>
            </a:r>
          </a:p>
          <a:p>
            <a:pPr>
              <a:buFont typeface="Arial" panose="020B0604020202020204" pitchFamily="34" charset="0"/>
              <a:buChar char="•"/>
            </a:pPr>
            <a:r>
              <a:rPr lang="en-IN" dirty="0"/>
              <a:t>SSL/TLS for secure communication.</a:t>
            </a:r>
          </a:p>
          <a:p>
            <a:pPr>
              <a:buFont typeface="Arial" panose="020B0604020202020204" pitchFamily="34" charset="0"/>
              <a:buChar char="•"/>
            </a:pPr>
            <a:r>
              <a:rPr lang="en-IN" dirty="0"/>
              <a:t>Hashing passwords (e.g., using </a:t>
            </a:r>
            <a:r>
              <a:rPr lang="en-IN" dirty="0" err="1"/>
              <a:t>bcrypt</a:t>
            </a:r>
            <a:r>
              <a:rPr lang="en-IN" dirty="0"/>
              <a:t>).</a:t>
            </a:r>
          </a:p>
          <a:p>
            <a:pPr>
              <a:buFont typeface="Arial" panose="020B0604020202020204" pitchFamily="34" charset="0"/>
              <a:buChar char="•"/>
            </a:pPr>
            <a:r>
              <a:rPr lang="en-IN" dirty="0"/>
              <a:t>Secure session management.</a:t>
            </a:r>
          </a:p>
          <a:p>
            <a:endParaRPr lang="en-US" dirty="0"/>
          </a:p>
        </p:txBody>
      </p:sp>
    </p:spTree>
    <p:extLst>
      <p:ext uri="{BB962C8B-B14F-4D97-AF65-F5344CB8AC3E}">
        <p14:creationId xmlns:p14="http://schemas.microsoft.com/office/powerpoint/2010/main" val="20602219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13853</TotalTime>
  <Words>1511</Words>
  <Application>Microsoft Macintosh PowerPoint</Application>
  <PresentationFormat>Widescreen</PresentationFormat>
  <Paragraphs>186</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Bauhaus 93</vt:lpstr>
      <vt:lpstr>Calibri</vt:lpstr>
      <vt:lpstr>Calibri Light</vt:lpstr>
      <vt:lpstr>Söhne</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Stuti Gandhi</dc:creator>
  <cp:lastModifiedBy>Microsoft Office User</cp:lastModifiedBy>
  <cp:revision>586</cp:revision>
  <dcterms:created xsi:type="dcterms:W3CDTF">2021-05-06T09:42:21Z</dcterms:created>
  <dcterms:modified xsi:type="dcterms:W3CDTF">2024-07-30T11:50:08Z</dcterms:modified>
</cp:coreProperties>
</file>

<file path=docProps/thumbnail.jpeg>
</file>